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4"/>
  </p:notesMasterIdLst>
  <p:sldIdLst>
    <p:sldId id="355" r:id="rId2"/>
    <p:sldId id="353" r:id="rId3"/>
    <p:sldId id="370" r:id="rId4"/>
    <p:sldId id="330" r:id="rId5"/>
    <p:sldId id="331" r:id="rId6"/>
    <p:sldId id="334" r:id="rId7"/>
    <p:sldId id="332" r:id="rId8"/>
    <p:sldId id="333" r:id="rId9"/>
    <p:sldId id="335" r:id="rId10"/>
    <p:sldId id="336" r:id="rId11"/>
    <p:sldId id="337" r:id="rId12"/>
    <p:sldId id="338" r:id="rId13"/>
    <p:sldId id="339" r:id="rId14"/>
    <p:sldId id="340" r:id="rId15"/>
    <p:sldId id="341" r:id="rId16"/>
    <p:sldId id="342" r:id="rId17"/>
    <p:sldId id="343" r:id="rId18"/>
    <p:sldId id="344" r:id="rId19"/>
    <p:sldId id="345" r:id="rId20"/>
    <p:sldId id="346" r:id="rId21"/>
    <p:sldId id="347" r:id="rId22"/>
    <p:sldId id="348" r:id="rId23"/>
    <p:sldId id="349" r:id="rId24"/>
    <p:sldId id="350" r:id="rId25"/>
    <p:sldId id="351" r:id="rId26"/>
    <p:sldId id="269" r:id="rId27"/>
    <p:sldId id="270" r:id="rId28"/>
    <p:sldId id="273" r:id="rId29"/>
    <p:sldId id="275" r:id="rId30"/>
    <p:sldId id="315" r:id="rId31"/>
    <p:sldId id="319" r:id="rId32"/>
    <p:sldId id="354" r:id="rId33"/>
    <p:sldId id="291" r:id="rId34"/>
    <p:sldId id="292" r:id="rId35"/>
    <p:sldId id="256" r:id="rId36"/>
    <p:sldId id="258" r:id="rId37"/>
    <p:sldId id="301" r:id="rId38"/>
    <p:sldId id="286" r:id="rId39"/>
    <p:sldId id="287" r:id="rId40"/>
    <p:sldId id="305" r:id="rId41"/>
    <p:sldId id="289" r:id="rId42"/>
    <p:sldId id="306" r:id="rId43"/>
    <p:sldId id="311" r:id="rId44"/>
    <p:sldId id="309" r:id="rId45"/>
    <p:sldId id="299" r:id="rId46"/>
    <p:sldId id="302" r:id="rId47"/>
    <p:sldId id="303" r:id="rId48"/>
    <p:sldId id="260" r:id="rId49"/>
    <p:sldId id="267" r:id="rId50"/>
    <p:sldId id="307" r:id="rId51"/>
    <p:sldId id="308" r:id="rId52"/>
    <p:sldId id="268" r:id="rId53"/>
    <p:sldId id="265" r:id="rId54"/>
    <p:sldId id="266" r:id="rId55"/>
    <p:sldId id="295" r:id="rId56"/>
    <p:sldId id="276" r:id="rId57"/>
    <p:sldId id="277" r:id="rId58"/>
    <p:sldId id="261" r:id="rId59"/>
    <p:sldId id="259" r:id="rId60"/>
    <p:sldId id="279" r:id="rId61"/>
    <p:sldId id="297" r:id="rId62"/>
    <p:sldId id="278" r:id="rId63"/>
    <p:sldId id="300" r:id="rId64"/>
    <p:sldId id="356" r:id="rId65"/>
    <p:sldId id="322" r:id="rId66"/>
    <p:sldId id="281" r:id="rId67"/>
    <p:sldId id="369" r:id="rId68"/>
    <p:sldId id="282" r:id="rId69"/>
    <p:sldId id="283" r:id="rId70"/>
    <p:sldId id="298" r:id="rId71"/>
    <p:sldId id="284" r:id="rId72"/>
    <p:sldId id="285" r:id="rId73"/>
    <p:sldId id="329" r:id="rId74"/>
    <p:sldId id="320" r:id="rId75"/>
    <p:sldId id="323" r:id="rId76"/>
    <p:sldId id="324" r:id="rId77"/>
    <p:sldId id="325" r:id="rId78"/>
    <p:sldId id="326" r:id="rId79"/>
    <p:sldId id="327" r:id="rId80"/>
    <p:sldId id="328" r:id="rId81"/>
    <p:sldId id="357" r:id="rId82"/>
    <p:sldId id="358" r:id="rId83"/>
    <p:sldId id="359" r:id="rId84"/>
    <p:sldId id="360" r:id="rId85"/>
    <p:sldId id="361" r:id="rId86"/>
    <p:sldId id="362" r:id="rId87"/>
    <p:sldId id="363" r:id="rId88"/>
    <p:sldId id="364" r:id="rId89"/>
    <p:sldId id="365" r:id="rId90"/>
    <p:sldId id="366" r:id="rId91"/>
    <p:sldId id="367" r:id="rId92"/>
    <p:sldId id="368" r:id="rId9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9822" autoAdjust="0"/>
  </p:normalViewPr>
  <p:slideViewPr>
    <p:cSldViewPr>
      <p:cViewPr>
        <p:scale>
          <a:sx n="80" d="100"/>
          <a:sy n="80" d="100"/>
        </p:scale>
        <p:origin x="-132" y="21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0B5D4-CBC8-48DF-A764-80390FF96D44}" type="datetimeFigureOut">
              <a:rPr lang="it-IT" smtClean="0"/>
              <a:pPr/>
              <a:t>13/04/2016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EF2358-8606-4B98-817D-6A3BD0C186EB}"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7D795D9-35F1-4A1A-A5E5-FC569764A568}" type="slidenum">
              <a:rPr lang="it-IT" smtClean="0"/>
              <a:pPr/>
              <a:t>21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6246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113BE2-6C21-4C9A-88CC-7F6915E9A661}" type="slidenum">
              <a:rPr lang="it-IT" smtClean="0"/>
              <a:pPr fontAlgn="base">
                <a:spcBef>
                  <a:spcPct val="0"/>
                </a:spcBef>
                <a:spcAft>
                  <a:spcPct val="0"/>
                </a:spcAft>
                <a:defRPr/>
              </a:pPr>
              <a:t>78</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D4C50AE-6491-43EE-A842-58C2050DD628}" type="datetime1">
              <a:rPr lang="it-IT" smtClean="0"/>
              <a:pPr/>
              <a:t>13/04/2016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9966BA-077A-49B8-B1C6-0EE1899BF30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A5AA802-BDF7-4764-8257-49DC165BA6D4}" type="datetime1">
              <a:rPr lang="it-IT" smtClean="0"/>
              <a:pPr/>
              <a:t>13/04/2016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9966BA-077A-49B8-B1C6-0EE1899BF30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1FEB0B5-9FE8-4990-898D-5FA26DA1B071}" type="datetime1">
              <a:rPr lang="it-IT" smtClean="0"/>
              <a:pPr/>
              <a:t>13/04/2016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9966BA-077A-49B8-B1C6-0EE1899BF30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B0A449E-9177-4D4B-AF85-59561693D056}" type="datetime1">
              <a:rPr lang="it-IT" smtClean="0"/>
              <a:pPr/>
              <a:t>13/04/2016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9966BA-077A-49B8-B1C6-0EE1899BF30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A93D32E-3CED-4027-8C0B-770D1CE97B8C}" type="datetime1">
              <a:rPr lang="it-IT" smtClean="0"/>
              <a:pPr/>
              <a:t>13/04/2016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9966BA-077A-49B8-B1C6-0EE1899BF30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48ED96D-F264-44A0-9F54-B8555AD6235F}" type="datetime1">
              <a:rPr lang="it-IT" smtClean="0"/>
              <a:pPr/>
              <a:t>13/04/2016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59966BA-077A-49B8-B1C6-0EE1899BF30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92B1461-0E67-4FEC-9CC8-680DD483AC62}" type="datetime1">
              <a:rPr lang="it-IT" smtClean="0"/>
              <a:pPr/>
              <a:t>13/04/2016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59966BA-077A-49B8-B1C6-0EE1899BF30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9729A3C-D76F-4054-9ADC-2E6F7EABF6B1}" type="datetime1">
              <a:rPr lang="it-IT" smtClean="0"/>
              <a:pPr/>
              <a:t>13/04/2016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59966BA-077A-49B8-B1C6-0EE1899BF30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217C0F3-BE20-480F-B61A-DB21091760D5}" type="datetime1">
              <a:rPr lang="it-IT" smtClean="0"/>
              <a:pPr/>
              <a:t>13/04/2016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59966BA-077A-49B8-B1C6-0EE1899BF30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693EC60-1F94-4B3B-BE95-AAA8A7304888}" type="datetime1">
              <a:rPr lang="it-IT" smtClean="0"/>
              <a:pPr/>
              <a:t>13/04/2016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59966BA-077A-49B8-B1C6-0EE1899BF30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AE4443F-3B1C-4F59-8CC4-58A15ABD21A4}" type="datetime1">
              <a:rPr lang="it-IT" smtClean="0"/>
              <a:pPr/>
              <a:t>13/04/2016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59966BA-077A-49B8-B1C6-0EE1899BF30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7E72B-68D7-447D-B933-D5FAB131913F}" type="datetime1">
              <a:rPr lang="it-IT" smtClean="0"/>
              <a:pPr/>
              <a:t>13/04/2016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966BA-077A-49B8-B1C6-0EE1899BF30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95536" y="548680"/>
            <a:ext cx="8062664" cy="5400600"/>
          </a:xfrm>
        </p:spPr>
        <p:txBody>
          <a:bodyPr>
            <a:normAutofit fontScale="90000"/>
          </a:bodyPr>
          <a:lstStyle/>
          <a:p>
            <a:pPr>
              <a:spcAft>
                <a:spcPts val="1200"/>
              </a:spcAft>
            </a:pP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sz="2700" b="1" dirty="0" smtClean="0"/>
              <a:t>COMUNE </a:t>
            </a:r>
            <a:r>
              <a:rPr lang="it-IT" sz="2700" b="1" dirty="0" err="1" smtClean="0"/>
              <a:t>DI</a:t>
            </a:r>
            <a:r>
              <a:rPr lang="it-IT" sz="2700" b="1" dirty="0" smtClean="0"/>
              <a:t> MOLFETTA</a:t>
            </a:r>
            <a:r>
              <a:rPr lang="it-IT" dirty="0" smtClean="0"/>
              <a:t/>
            </a:r>
            <a:br>
              <a:rPr lang="it-IT" dirty="0" smtClean="0"/>
            </a:br>
            <a:r>
              <a:rPr lang="it-IT" dirty="0" smtClean="0"/>
              <a:t/>
            </a:r>
            <a:br>
              <a:rPr lang="it-IT" dirty="0" smtClean="0"/>
            </a:br>
            <a:r>
              <a:rPr lang="it-IT" sz="2200" b="1" dirty="0" smtClean="0"/>
              <a:t>14 APRILE 2016</a:t>
            </a:r>
            <a:br>
              <a:rPr lang="it-IT" sz="2200" b="1" dirty="0" smtClean="0"/>
            </a:br>
            <a:r>
              <a:rPr lang="it-IT" sz="2200" dirty="0" smtClean="0"/>
              <a:t/>
            </a:r>
            <a:br>
              <a:rPr lang="it-IT" sz="2200" dirty="0" smtClean="0"/>
            </a:br>
            <a:r>
              <a:rPr lang="it-IT" sz="2200" b="1" dirty="0" smtClean="0"/>
              <a:t>GIORNATA </a:t>
            </a:r>
            <a:r>
              <a:rPr lang="it-IT" sz="2200" b="1" dirty="0" err="1" smtClean="0"/>
              <a:t>DI</a:t>
            </a:r>
            <a:r>
              <a:rPr lang="it-IT" sz="2200" b="1" dirty="0" smtClean="0"/>
              <a:t> STUDIO </a:t>
            </a:r>
            <a:br>
              <a:rPr lang="it-IT" sz="2200" b="1" dirty="0" smtClean="0"/>
            </a:br>
            <a:r>
              <a:rPr lang="it-IT" sz="2200" b="1" dirty="0" smtClean="0"/>
              <a:t>SUI SERVIZI PUBBLICI LOCALI </a:t>
            </a:r>
            <a:r>
              <a:rPr lang="it-IT" sz="2200" dirty="0" smtClean="0"/>
              <a:t/>
            </a:r>
            <a:br>
              <a:rPr lang="it-IT" sz="2200" dirty="0" smtClean="0"/>
            </a:br>
            <a:r>
              <a:rPr lang="it-IT" dirty="0" smtClean="0"/>
              <a:t/>
            </a:r>
            <a:br>
              <a:rPr lang="it-IT" dirty="0" smtClean="0"/>
            </a:br>
            <a:endParaRPr lang="it-IT" sz="2400" b="1" dirty="0"/>
          </a:p>
        </p:txBody>
      </p:sp>
      <p:sp>
        <p:nvSpPr>
          <p:cNvPr id="4" name="Segnaposto numero diapositiva 3"/>
          <p:cNvSpPr>
            <a:spLocks noGrp="1"/>
          </p:cNvSpPr>
          <p:nvPr>
            <p:ph type="sldNum" sz="quarter" idx="12"/>
          </p:nvPr>
        </p:nvSpPr>
        <p:spPr/>
        <p:txBody>
          <a:bodyPr/>
          <a:lstStyle/>
          <a:p>
            <a:fld id="{159966BA-077A-49B8-B1C6-0EE1899BF30C}" type="slidenum">
              <a:rPr lang="it-IT" smtClean="0"/>
              <a:pPr/>
              <a:t>1</a:t>
            </a:fld>
            <a:endParaRPr lang="it-IT"/>
          </a:p>
        </p:txBody>
      </p:sp>
      <p:pic>
        <p:nvPicPr>
          <p:cNvPr id="1026" name="Picture 2"/>
          <p:cNvPicPr>
            <a:picLocks noChangeAspect="1" noChangeArrowheads="1"/>
          </p:cNvPicPr>
          <p:nvPr/>
        </p:nvPicPr>
        <p:blipFill>
          <a:blip r:embed="rId2" cstate="print"/>
          <a:srcRect/>
          <a:stretch>
            <a:fillRect/>
          </a:stretch>
        </p:blipFill>
        <p:spPr bwMode="auto">
          <a:xfrm>
            <a:off x="3635896" y="548680"/>
            <a:ext cx="1608000" cy="24120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Autofit/>
          </a:bodyPr>
          <a:lstStyle/>
          <a:p>
            <a:r>
              <a:rPr lang="it-IT" sz="2000" b="1" dirty="0" smtClean="0">
                <a:latin typeface="Times New Roman" pitchFamily="18" charset="0"/>
                <a:cs typeface="Times New Roman" pitchFamily="18" charset="0"/>
              </a:rPr>
              <a:t>IL CAMBIO </a:t>
            </a:r>
            <a:r>
              <a:rPr lang="it-IT" sz="2000" b="1" dirty="0" err="1" smtClean="0">
                <a:latin typeface="Times New Roman" pitchFamily="18" charset="0"/>
                <a:cs typeface="Times New Roman" pitchFamily="18" charset="0"/>
              </a:rPr>
              <a:t>DI</a:t>
            </a:r>
            <a:r>
              <a:rPr lang="it-IT" sz="2000" b="1" dirty="0" smtClean="0">
                <a:latin typeface="Times New Roman" pitchFamily="18" charset="0"/>
                <a:cs typeface="Times New Roman" pitchFamily="18" charset="0"/>
              </a:rPr>
              <a:t> ROTTA: LE SOCIETÀ PUBBLICHE</a:t>
            </a:r>
            <a:br>
              <a:rPr lang="it-IT" sz="2000" b="1" dirty="0" smtClean="0">
                <a:latin typeface="Times New Roman" pitchFamily="18" charset="0"/>
                <a:cs typeface="Times New Roman" pitchFamily="18" charset="0"/>
              </a:rPr>
            </a:br>
            <a:r>
              <a:rPr lang="it-IT" sz="2000" b="1" dirty="0" smtClean="0">
                <a:latin typeface="Times New Roman" pitchFamily="18" charset="0"/>
                <a:cs typeface="Times New Roman" pitchFamily="18" charset="0"/>
              </a:rPr>
              <a:t>VENGONO INCLUSE NELLA PA</a:t>
            </a:r>
            <a:endParaRPr lang="it-IT" sz="2000" b="1" dirty="0">
              <a:latin typeface="Times New Roman" pitchFamily="18" charset="0"/>
              <a:cs typeface="Times New Roman" pitchFamily="18" charset="0"/>
            </a:endParaRPr>
          </a:p>
        </p:txBody>
      </p:sp>
      <p:sp>
        <p:nvSpPr>
          <p:cNvPr id="3" name="Segnaposto contenuto 2"/>
          <p:cNvSpPr>
            <a:spLocks noGrp="1"/>
          </p:cNvSpPr>
          <p:nvPr>
            <p:ph idx="1"/>
          </p:nvPr>
        </p:nvSpPr>
        <p:spPr>
          <a:xfrm>
            <a:off x="323528" y="1052736"/>
            <a:ext cx="8373616" cy="5400600"/>
          </a:xfrm>
        </p:spPr>
        <p:txBody>
          <a:bodyPr anchor="ctr">
            <a:normAutofit/>
          </a:bodyPr>
          <a:lstStyle/>
          <a:p>
            <a:pPr marL="273050" lvl="0" indent="-273050" algn="just">
              <a:lnSpc>
                <a:spcPts val="1800"/>
              </a:lnSpc>
              <a:spcBef>
                <a:spcPts val="0"/>
              </a:spcBef>
              <a:spcAft>
                <a:spcPts val="600"/>
              </a:spcAft>
              <a:buFont typeface="Wingdings" pitchFamily="2" charset="2"/>
              <a:buChar char="Ø"/>
              <a:tabLst>
                <a:tab pos="7620000" algn="l"/>
                <a:tab pos="7896225" algn="l"/>
              </a:tabLst>
            </a:pPr>
            <a:r>
              <a:rPr lang="it-IT" sz="2000" b="1" dirty="0" smtClean="0"/>
              <a:t>Cassazione (</a:t>
            </a:r>
            <a:r>
              <a:rPr lang="it-IT" sz="2000" b="1" dirty="0" err="1" smtClean="0"/>
              <a:t>SS.UU</a:t>
            </a:r>
            <a:r>
              <a:rPr lang="it-IT" sz="2000" b="1" dirty="0" smtClean="0"/>
              <a:t>. Sentenza n. 4989/1995): </a:t>
            </a:r>
            <a:r>
              <a:rPr lang="it-IT" sz="2000" dirty="0" smtClean="0"/>
              <a:t>“La partecipazione pubblica prevalente non altera il modello societario tradizionale, in quanto la struttura e le regole della società per azioni restano immutate e il socio pubblico si inserisce nel contesto societario con gli stessi poteri del socio privato, senza poteri speciali di natura pubblicistica” – (partecipata =  </a:t>
            </a:r>
            <a:r>
              <a:rPr lang="it-IT" sz="2000" b="1" u="sng" dirty="0" err="1" smtClean="0"/>
              <a:t>species</a:t>
            </a:r>
            <a:r>
              <a:rPr lang="it-IT" sz="2000" b="1" u="sng" dirty="0" smtClean="0"/>
              <a:t> del </a:t>
            </a:r>
            <a:r>
              <a:rPr lang="it-IT" sz="2000" b="1" u="sng" dirty="0" err="1" smtClean="0"/>
              <a:t>genus</a:t>
            </a:r>
            <a:r>
              <a:rPr lang="it-IT" sz="2000" b="1" u="sng" dirty="0" smtClean="0"/>
              <a:t> Spa di diritto privato</a:t>
            </a:r>
            <a:r>
              <a:rPr lang="it-IT" sz="2000" dirty="0" smtClean="0"/>
              <a:t>, salvo nomine ex art. 2449 c.c.)</a:t>
            </a:r>
          </a:p>
          <a:p>
            <a:pPr marL="273050" lvl="0" indent="-273050" algn="just">
              <a:lnSpc>
                <a:spcPts val="1800"/>
              </a:lnSpc>
              <a:spcBef>
                <a:spcPts val="0"/>
              </a:spcBef>
              <a:spcAft>
                <a:spcPts val="1200"/>
              </a:spcAft>
              <a:buFont typeface="Wingdings" pitchFamily="2" charset="2"/>
              <a:buChar char="Ø"/>
              <a:tabLst>
                <a:tab pos="7620000" algn="l"/>
                <a:tab pos="7896225" algn="l"/>
              </a:tabLst>
            </a:pPr>
            <a:r>
              <a:rPr lang="it-IT" sz="2000" dirty="0" smtClean="0">
                <a:latin typeface="Times New Roman" pitchFamily="18" charset="0"/>
                <a:cs typeface="Times New Roman" pitchFamily="18" charset="0"/>
              </a:rPr>
              <a:t>Il </a:t>
            </a:r>
            <a:r>
              <a:rPr lang="it-IT" sz="2000" b="1" dirty="0" smtClean="0">
                <a:latin typeface="Times New Roman" pitchFamily="18" charset="0"/>
                <a:cs typeface="Times New Roman" pitchFamily="18" charset="0"/>
              </a:rPr>
              <a:t>Consiglio di Stato (sez. </a:t>
            </a:r>
            <a:r>
              <a:rPr lang="it-IT" sz="2000" b="1" dirty="0" err="1" smtClean="0">
                <a:latin typeface="Times New Roman" pitchFamily="18" charset="0"/>
                <a:cs typeface="Times New Roman" pitchFamily="18" charset="0"/>
              </a:rPr>
              <a:t>VI</a:t>
            </a:r>
            <a:r>
              <a:rPr lang="it-IT" sz="2000" b="1" dirty="0" smtClean="0">
                <a:latin typeface="Times New Roman" pitchFamily="18" charset="0"/>
                <a:cs typeface="Times New Roman" pitchFamily="18" charset="0"/>
              </a:rPr>
              <a:t>, sentenza n. 1206/2001</a:t>
            </a:r>
            <a:r>
              <a:rPr lang="it-IT" sz="2000" dirty="0" smtClean="0">
                <a:latin typeface="Times New Roman" pitchFamily="18" charset="0"/>
                <a:cs typeface="Times New Roman" pitchFamily="18" charset="0"/>
              </a:rPr>
              <a:t>) rileva però la necessità di eseguire una valutazione caso per caso, con una verifica per accertare se le regole di funzionamento e di organizzazione della società partecipata presentino connotati suscettibili di alterare il modello societario tradizionale, e di configurare un Ente pubblico</a:t>
            </a:r>
            <a:endParaRPr lang="it-IT" sz="2000" dirty="0" smtClean="0"/>
          </a:p>
          <a:p>
            <a:pPr marL="174625" indent="-174625" algn="ctr">
              <a:lnSpc>
                <a:spcPts val="1800"/>
              </a:lnSpc>
              <a:spcBef>
                <a:spcPts val="0"/>
              </a:spcBef>
              <a:spcAft>
                <a:spcPts val="600"/>
              </a:spcAft>
              <a:buNone/>
              <a:tabLst>
                <a:tab pos="7620000" algn="l"/>
                <a:tab pos="7896225" algn="l"/>
              </a:tabLst>
            </a:pPr>
            <a:r>
              <a:rPr lang="it-IT" sz="2000" b="1" dirty="0" smtClean="0">
                <a:cs typeface="Times New Roman" pitchFamily="18" charset="0"/>
              </a:rPr>
              <a:t>Art. 2 del </a:t>
            </a:r>
            <a:r>
              <a:rPr lang="it-IT" sz="2000" b="1" dirty="0" err="1" smtClean="0">
                <a:cs typeface="Times New Roman" pitchFamily="18" charset="0"/>
              </a:rPr>
              <a:t>DL</a:t>
            </a:r>
            <a:r>
              <a:rPr lang="it-IT" sz="2000" b="1" dirty="0" smtClean="0">
                <a:cs typeface="Times New Roman" pitchFamily="18" charset="0"/>
              </a:rPr>
              <a:t> 52/2012, convertito in Legge 6.7.2012, n. 94:</a:t>
            </a:r>
            <a:endParaRPr lang="it-IT" sz="2000" b="1" dirty="0" smtClean="0"/>
          </a:p>
          <a:p>
            <a:pPr marL="273050" indent="-273050" algn="just">
              <a:lnSpc>
                <a:spcPts val="1800"/>
              </a:lnSpc>
              <a:spcBef>
                <a:spcPts val="0"/>
              </a:spcBef>
              <a:spcAft>
                <a:spcPts val="600"/>
              </a:spcAft>
              <a:buFont typeface="Wingdings" pitchFamily="2" charset="2"/>
              <a:buChar char="q"/>
              <a:tabLst>
                <a:tab pos="7620000" algn="l"/>
                <a:tab pos="7896225" algn="l"/>
              </a:tabLst>
            </a:pPr>
            <a:r>
              <a:rPr lang="it-IT" sz="2000" dirty="0" smtClean="0"/>
              <a:t>“Nell'ambito della razionalizzazione della spesa pubblica e ai fini di coordinamento della finanza pubblica, (...) il Presidente del Consiglio dei Ministri (...) può nominare </a:t>
            </a:r>
            <a:r>
              <a:rPr lang="it-IT" sz="2000" b="1" dirty="0" smtClean="0"/>
              <a:t>un Commissario straordinario</a:t>
            </a:r>
            <a:r>
              <a:rPr lang="it-IT" sz="2000" dirty="0" smtClean="0"/>
              <a:t>, al quale spetta il compito di definire il livello di spesa per acquisti di beni e servizi, per voci di costo, delle Amministrazioni pubbliche”</a:t>
            </a:r>
          </a:p>
          <a:p>
            <a:pPr marL="273050" indent="-273050" algn="just">
              <a:lnSpc>
                <a:spcPts val="1800"/>
              </a:lnSpc>
              <a:spcBef>
                <a:spcPts val="0"/>
              </a:spcBef>
              <a:spcAft>
                <a:spcPts val="600"/>
              </a:spcAft>
              <a:buFont typeface="Wingdings" pitchFamily="2" charset="2"/>
              <a:buChar char="q"/>
              <a:tabLst>
                <a:tab pos="7620000" algn="l"/>
                <a:tab pos="7896225" algn="l"/>
              </a:tabLst>
            </a:pPr>
            <a:r>
              <a:rPr lang="it-IT" sz="2000" dirty="0" smtClean="0"/>
              <a:t>“</a:t>
            </a:r>
            <a:r>
              <a:rPr lang="it-IT" sz="2000" dirty="0" smtClean="0">
                <a:cs typeface="Times New Roman" pitchFamily="18" charset="0"/>
              </a:rPr>
              <a:t>Tra le Amministrazioni pubbliche sono incluse tutte le amministrazioni, autorità, anche indipendenti, organismi, uffici, agenzie o soggetti pubblici comunque denominati e gli Enti locali, nonché </a:t>
            </a:r>
            <a:r>
              <a:rPr lang="it-IT" sz="2000" b="1" dirty="0" smtClean="0">
                <a:cs typeface="Times New Roman" pitchFamily="18" charset="0"/>
              </a:rPr>
              <a:t>le società a totale partecipazione pubblica diretta e indiretta </a:t>
            </a:r>
            <a:r>
              <a:rPr lang="it-IT" sz="2000" dirty="0" smtClean="0">
                <a:cs typeface="Times New Roman" pitchFamily="18" charset="0"/>
              </a:rPr>
              <a:t>(…)”</a:t>
            </a:r>
            <a:endParaRPr lang="it-IT" sz="2000" dirty="0" smtClean="0"/>
          </a:p>
        </p:txBody>
      </p:sp>
      <p:sp>
        <p:nvSpPr>
          <p:cNvPr id="4" name="Segnaposto numero diapositiva 3"/>
          <p:cNvSpPr>
            <a:spLocks noGrp="1"/>
          </p:cNvSpPr>
          <p:nvPr>
            <p:ph type="sldNum" sz="quarter" idx="12"/>
          </p:nvPr>
        </p:nvSpPr>
        <p:spPr/>
        <p:txBody>
          <a:bodyPr/>
          <a:lstStyle/>
          <a:p>
            <a:fld id="{12BC95A8-5FD9-4BBA-824F-F438411F337C}" type="slidenum">
              <a:rPr lang="it-IT" smtClean="0"/>
              <a:pPr/>
              <a:t>10</a:t>
            </a:fld>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p:cNvSpPr>
            <a:spLocks noGrp="1"/>
          </p:cNvSpPr>
          <p:nvPr>
            <p:ph type="title"/>
          </p:nvPr>
        </p:nvSpPr>
        <p:spPr>
          <a:xfrm>
            <a:off x="457200" y="188640"/>
            <a:ext cx="8229600" cy="576064"/>
          </a:xfrm>
        </p:spPr>
        <p:txBody>
          <a:bodyPr>
            <a:noAutofit/>
          </a:bodyPr>
          <a:lstStyle/>
          <a:p>
            <a:r>
              <a:rPr lang="it-IT" sz="1800" b="1" dirty="0" smtClean="0">
                <a:latin typeface="Times New Roman" pitchFamily="18" charset="0"/>
                <a:cs typeface="Times New Roman" pitchFamily="18" charset="0"/>
              </a:rPr>
              <a:t>LA DISCIPLINA SPECIALE</a:t>
            </a:r>
            <a:br>
              <a:rPr lang="it-IT" sz="1800" b="1" dirty="0" smtClean="0">
                <a:latin typeface="Times New Roman" pitchFamily="18" charset="0"/>
                <a:cs typeface="Times New Roman" pitchFamily="18" charset="0"/>
              </a:rPr>
            </a:br>
            <a:r>
              <a:rPr lang="it-IT" sz="1800" b="1" dirty="0" smtClean="0">
                <a:latin typeface="Times New Roman" pitchFamily="18" charset="0"/>
                <a:cs typeface="Times New Roman" pitchFamily="18" charset="0"/>
              </a:rPr>
              <a:t>DELLE SOCIETÀ PUBBLICHE </a:t>
            </a:r>
            <a:endParaRPr lang="it-IT" sz="1800" b="1" dirty="0" smtClean="0">
              <a:solidFill>
                <a:srgbClr val="000000"/>
              </a:solidFill>
              <a:latin typeface="Times New Roman" pitchFamily="18" charset="0"/>
              <a:cs typeface="Times New Roman" pitchFamily="18" charset="0"/>
            </a:endParaRPr>
          </a:p>
        </p:txBody>
      </p:sp>
      <p:sp>
        <p:nvSpPr>
          <p:cNvPr id="55301" name="Rectangle 3"/>
          <p:cNvSpPr>
            <a:spLocks noGrp="1"/>
          </p:cNvSpPr>
          <p:nvPr>
            <p:ph idx="1"/>
          </p:nvPr>
        </p:nvSpPr>
        <p:spPr>
          <a:xfrm>
            <a:off x="251520" y="908720"/>
            <a:ext cx="8568952" cy="5544616"/>
          </a:xfrm>
        </p:spPr>
        <p:txBody>
          <a:bodyPr anchor="ctr">
            <a:noAutofit/>
          </a:bodyPr>
          <a:lstStyle/>
          <a:p>
            <a:pPr marL="177800" lvl="1" indent="-82550" algn="just" defTabSz="1054100">
              <a:lnSpc>
                <a:spcPts val="1800"/>
              </a:lnSpc>
              <a:spcBef>
                <a:spcPts val="0"/>
              </a:spcBef>
              <a:spcAft>
                <a:spcPts val="1200"/>
              </a:spcAft>
              <a:buNone/>
              <a:tabLst>
                <a:tab pos="177800" algn="l"/>
              </a:tabLst>
            </a:pPr>
            <a:r>
              <a:rPr lang="it-IT" sz="2000" dirty="0" smtClean="0">
                <a:solidFill>
                  <a:srgbClr val="000000"/>
                </a:solidFill>
                <a:cs typeface="Times New Roman" pitchFamily="18" charset="0"/>
              </a:rPr>
              <a:t>	A seguito dei moniti della Corte dei Conti sulle esternalizzazioni (per rischio elusione Patto di stabilità interno e violazione principi di libera concorrenza), negli ultimi anni emerge la diffidenza del Legislatore verso l’impiego dello strumento societario, quale modello organizzativo della  PA per lo svolgimento di servizi e funzioni, con l’avvento di  forti vincoli alle società pubbliche:</a:t>
            </a:r>
          </a:p>
          <a:p>
            <a:pPr marL="355600" lvl="1" indent="-260350" algn="just" defTabSz="1054100">
              <a:lnSpc>
                <a:spcPts val="1800"/>
              </a:lnSpc>
              <a:spcBef>
                <a:spcPts val="0"/>
              </a:spcBef>
              <a:spcAft>
                <a:spcPts val="300"/>
              </a:spcAft>
              <a:buAutoNum type="alphaLcParenR"/>
              <a:tabLst>
                <a:tab pos="190500" algn="l"/>
              </a:tabLst>
            </a:pPr>
            <a:r>
              <a:rPr lang="it-IT" sz="2000" dirty="0" smtClean="0">
                <a:cs typeface="Times New Roman" pitchFamily="18" charset="0"/>
              </a:rPr>
              <a:t>divieto di cumulo di indennità e gettoni di presenza per amministratore locale e amministratore di partecipata dallo stesso Ente (L 296/2006, art. 1, c. 718)</a:t>
            </a:r>
          </a:p>
          <a:p>
            <a:pPr marL="355600" lvl="1" indent="-260350" algn="just" defTabSz="1054100">
              <a:lnSpc>
                <a:spcPts val="1800"/>
              </a:lnSpc>
              <a:spcBef>
                <a:spcPts val="0"/>
              </a:spcBef>
              <a:spcAft>
                <a:spcPts val="300"/>
              </a:spcAft>
              <a:buFont typeface="Arial" pitchFamily="34" charset="0"/>
              <a:buAutoNum type="alphaLcParenR"/>
              <a:tabLst>
                <a:tab pos="190500" algn="l"/>
              </a:tabLst>
            </a:pPr>
            <a:r>
              <a:rPr lang="it-IT" sz="2000" dirty="0" smtClean="0">
                <a:cs typeface="Times New Roman" pitchFamily="18" charset="0"/>
              </a:rPr>
              <a:t>numero </a:t>
            </a:r>
            <a:r>
              <a:rPr lang="it-IT" sz="2000" dirty="0" err="1" smtClean="0">
                <a:cs typeface="Times New Roman" pitchFamily="18" charset="0"/>
              </a:rPr>
              <a:t>max</a:t>
            </a:r>
            <a:r>
              <a:rPr lang="it-IT" sz="2000" dirty="0" smtClean="0">
                <a:cs typeface="Times New Roman" pitchFamily="18" charset="0"/>
              </a:rPr>
              <a:t> degli amministratori: 3 o 5 se il capitale sociale supera 2 milioni di euro; </a:t>
            </a:r>
            <a:r>
              <a:rPr lang="it-IT" sz="2000" dirty="0" err="1" smtClean="0">
                <a:cs typeface="Times New Roman" pitchFamily="18" charset="0"/>
              </a:rPr>
              <a:t>max</a:t>
            </a:r>
            <a:r>
              <a:rPr lang="it-IT" sz="2000" dirty="0" smtClean="0">
                <a:cs typeface="Times New Roman" pitchFamily="18" charset="0"/>
              </a:rPr>
              <a:t> 5 membri  PA nelle società miste (L 296/2006,  art. 1, c. 729)</a:t>
            </a:r>
          </a:p>
          <a:p>
            <a:pPr marL="355600" lvl="1" indent="-260350" algn="just" defTabSz="1054100">
              <a:lnSpc>
                <a:spcPts val="1800"/>
              </a:lnSpc>
              <a:spcBef>
                <a:spcPts val="0"/>
              </a:spcBef>
              <a:spcAft>
                <a:spcPts val="300"/>
              </a:spcAft>
              <a:buFont typeface="Arial" pitchFamily="34" charset="0"/>
              <a:buAutoNum type="alphaLcParenR"/>
              <a:tabLst>
                <a:tab pos="190500" algn="l"/>
              </a:tabLst>
            </a:pPr>
            <a:r>
              <a:rPr lang="it-IT" sz="2000" dirty="0" smtClean="0">
                <a:cs typeface="Times New Roman" pitchFamily="18" charset="0"/>
              </a:rPr>
              <a:t>nel Cda delle società a totale partecipazione pubblica locale il compenso lordo annuale per il presidente </a:t>
            </a:r>
            <a:r>
              <a:rPr lang="it-IT" sz="2000" dirty="0" err="1" smtClean="0">
                <a:cs typeface="Times New Roman" pitchFamily="18" charset="0"/>
              </a:rPr>
              <a:t>max</a:t>
            </a:r>
            <a:r>
              <a:rPr lang="it-IT" sz="2000" dirty="0" smtClean="0">
                <a:cs typeface="Times New Roman" pitchFamily="18" charset="0"/>
              </a:rPr>
              <a:t> 70% e per i componenti </a:t>
            </a:r>
            <a:r>
              <a:rPr lang="it-IT" sz="2000" dirty="0" err="1" smtClean="0">
                <a:cs typeface="Times New Roman" pitchFamily="18" charset="0"/>
              </a:rPr>
              <a:t>max</a:t>
            </a:r>
            <a:r>
              <a:rPr lang="it-IT" sz="2000" dirty="0" smtClean="0">
                <a:cs typeface="Times New Roman" pitchFamily="18" charset="0"/>
              </a:rPr>
              <a:t> 60 % dell’indennità spettante al sindaco (L 296/2006, art. 1, comma 725)</a:t>
            </a:r>
          </a:p>
          <a:p>
            <a:pPr marL="355600" lvl="1" indent="-260350" algn="just" defTabSz="1054100">
              <a:lnSpc>
                <a:spcPts val="1800"/>
              </a:lnSpc>
              <a:spcBef>
                <a:spcPts val="0"/>
              </a:spcBef>
              <a:spcAft>
                <a:spcPts val="300"/>
              </a:spcAft>
              <a:buFont typeface="Arial" pitchFamily="34" charset="0"/>
              <a:buAutoNum type="alphaLcParenR"/>
              <a:tabLst>
                <a:tab pos="190500" algn="l"/>
              </a:tabLst>
            </a:pPr>
            <a:r>
              <a:rPr lang="it-IT" sz="2000" dirty="0" smtClean="0">
                <a:cs typeface="Times New Roman" pitchFamily="18" charset="0"/>
              </a:rPr>
              <a:t>estensione alle società pubbliche in house di divieti e limitazioni alle assunzioni di personale (art. 18, comma 2 bis, </a:t>
            </a:r>
            <a:r>
              <a:rPr lang="it-IT" sz="2000" dirty="0" err="1" smtClean="0">
                <a:cs typeface="Times New Roman" pitchFamily="18" charset="0"/>
              </a:rPr>
              <a:t>DL</a:t>
            </a:r>
            <a:r>
              <a:rPr lang="it-IT" sz="2000" dirty="0" smtClean="0">
                <a:cs typeface="Times New Roman" pitchFamily="18" charset="0"/>
              </a:rPr>
              <a:t> 112/2008 </a:t>
            </a:r>
            <a:r>
              <a:rPr lang="it-IT" sz="2000" dirty="0" err="1" smtClean="0">
                <a:cs typeface="Times New Roman" pitchFamily="18" charset="0"/>
              </a:rPr>
              <a:t>conv</a:t>
            </a:r>
            <a:r>
              <a:rPr lang="it-IT" sz="2000" dirty="0" smtClean="0">
                <a:cs typeface="Times New Roman" pitchFamily="18" charset="0"/>
              </a:rPr>
              <a:t>. in L 133/2008 e art. 3 bis, comma 6, </a:t>
            </a:r>
            <a:r>
              <a:rPr lang="it-IT" sz="2000" dirty="0" err="1" smtClean="0">
                <a:cs typeface="Times New Roman" pitchFamily="18" charset="0"/>
              </a:rPr>
              <a:t>DL</a:t>
            </a:r>
            <a:r>
              <a:rPr lang="it-IT" sz="2000" dirty="0" smtClean="0">
                <a:cs typeface="Times New Roman" pitchFamily="18" charset="0"/>
              </a:rPr>
              <a:t> 138/2011, </a:t>
            </a:r>
            <a:r>
              <a:rPr lang="it-IT" sz="2000" dirty="0" err="1" smtClean="0">
                <a:cs typeface="Times New Roman" pitchFamily="18" charset="0"/>
              </a:rPr>
              <a:t>conv</a:t>
            </a:r>
            <a:r>
              <a:rPr lang="it-IT" sz="2000" dirty="0" smtClean="0">
                <a:cs typeface="Times New Roman" pitchFamily="18" charset="0"/>
              </a:rPr>
              <a:t>. in L 148/2011)</a:t>
            </a:r>
          </a:p>
          <a:p>
            <a:pPr marL="355600" lvl="1" indent="-260350" algn="just" defTabSz="1054100">
              <a:lnSpc>
                <a:spcPts val="1800"/>
              </a:lnSpc>
              <a:spcBef>
                <a:spcPts val="0"/>
              </a:spcBef>
              <a:spcAft>
                <a:spcPts val="300"/>
              </a:spcAft>
              <a:buFont typeface="Arial" pitchFamily="34" charset="0"/>
              <a:buAutoNum type="alphaLcParenR"/>
              <a:tabLst>
                <a:tab pos="190500" algn="l"/>
              </a:tabLst>
            </a:pPr>
            <a:r>
              <a:rPr lang="it-IT" sz="2000" dirty="0" smtClean="0">
                <a:cs typeface="Times New Roman" pitchFamily="18" charset="0"/>
              </a:rPr>
              <a:t>nullità di contratti di servizio e di altri atti posti in essere dagli Enti locali per eludere il PSI (art. 20 del </a:t>
            </a:r>
            <a:r>
              <a:rPr lang="it-IT" sz="2000" dirty="0" err="1" smtClean="0">
                <a:cs typeface="Times New Roman" pitchFamily="18" charset="0"/>
              </a:rPr>
              <a:t>DL</a:t>
            </a:r>
            <a:r>
              <a:rPr lang="it-IT" sz="2000" dirty="0" smtClean="0">
                <a:cs typeface="Times New Roman" pitchFamily="18" charset="0"/>
              </a:rPr>
              <a:t> 98/2011 </a:t>
            </a:r>
            <a:r>
              <a:rPr lang="it-IT" sz="2000" dirty="0" err="1" smtClean="0">
                <a:cs typeface="Times New Roman" pitchFamily="18" charset="0"/>
              </a:rPr>
              <a:t>conv</a:t>
            </a:r>
            <a:r>
              <a:rPr lang="it-IT" sz="2000" dirty="0" smtClean="0">
                <a:cs typeface="Times New Roman" pitchFamily="18" charset="0"/>
              </a:rPr>
              <a:t>. con L 111/2011)</a:t>
            </a:r>
          </a:p>
          <a:p>
            <a:pPr marL="355600" lvl="1" indent="-260350" algn="just" defTabSz="1054100">
              <a:lnSpc>
                <a:spcPts val="1800"/>
              </a:lnSpc>
              <a:spcBef>
                <a:spcPts val="0"/>
              </a:spcBef>
              <a:spcAft>
                <a:spcPts val="300"/>
              </a:spcAft>
              <a:buFont typeface="Arial" pitchFamily="34" charset="0"/>
              <a:buAutoNum type="alphaLcParenR"/>
              <a:tabLst>
                <a:tab pos="190500" algn="l"/>
              </a:tabLst>
            </a:pPr>
            <a:r>
              <a:rPr lang="it-IT" sz="2000" dirty="0" smtClean="0">
                <a:cs typeface="Times New Roman" pitchFamily="18" charset="0"/>
              </a:rPr>
              <a:t>limiti per gli Enti di costituire e mantenere partecipazioni societarie (art. 13 del </a:t>
            </a:r>
            <a:r>
              <a:rPr lang="it-IT" sz="2000" dirty="0" err="1" smtClean="0">
                <a:cs typeface="Times New Roman" pitchFamily="18" charset="0"/>
              </a:rPr>
              <a:t>DL</a:t>
            </a:r>
            <a:r>
              <a:rPr lang="it-IT" sz="2000" dirty="0" smtClean="0">
                <a:cs typeface="Times New Roman" pitchFamily="18" charset="0"/>
              </a:rPr>
              <a:t> 223/2006, </a:t>
            </a:r>
            <a:r>
              <a:rPr lang="it-IT" sz="2000" dirty="0" err="1" smtClean="0">
                <a:cs typeface="Times New Roman" pitchFamily="18" charset="0"/>
              </a:rPr>
              <a:t>conv</a:t>
            </a:r>
            <a:r>
              <a:rPr lang="it-IT" sz="2000" dirty="0" smtClean="0">
                <a:cs typeface="Times New Roman" pitchFamily="18" charset="0"/>
              </a:rPr>
              <a:t>. in L 248/2006; art. 3, comma 27 e segg. L 244/2007; art. 14, comma 32, del </a:t>
            </a:r>
            <a:r>
              <a:rPr lang="it-IT" sz="2000" dirty="0" err="1" smtClean="0">
                <a:cs typeface="Times New Roman" pitchFamily="18" charset="0"/>
              </a:rPr>
              <a:t>DL</a:t>
            </a:r>
            <a:r>
              <a:rPr lang="it-IT" sz="2000" dirty="0" smtClean="0">
                <a:cs typeface="Times New Roman" pitchFamily="18" charset="0"/>
              </a:rPr>
              <a:t>  78/2008, </a:t>
            </a:r>
            <a:r>
              <a:rPr lang="it-IT" sz="2000" dirty="0" err="1" smtClean="0">
                <a:cs typeface="Times New Roman" pitchFamily="18" charset="0"/>
              </a:rPr>
              <a:t>conv</a:t>
            </a:r>
            <a:r>
              <a:rPr lang="it-IT" sz="2000" dirty="0" smtClean="0">
                <a:cs typeface="Times New Roman" pitchFamily="18" charset="0"/>
              </a:rPr>
              <a:t>. in L 122/2010; art. 4 del </a:t>
            </a:r>
            <a:r>
              <a:rPr lang="it-IT" sz="2000" dirty="0" err="1" smtClean="0">
                <a:cs typeface="Times New Roman" pitchFamily="18" charset="0"/>
              </a:rPr>
              <a:t>DL</a:t>
            </a:r>
            <a:r>
              <a:rPr lang="it-IT" sz="2000" dirty="0" smtClean="0">
                <a:cs typeface="Times New Roman" pitchFamily="18" charset="0"/>
              </a:rPr>
              <a:t> 95/2012, </a:t>
            </a:r>
            <a:r>
              <a:rPr lang="it-IT" sz="2000" dirty="0" err="1" smtClean="0">
                <a:cs typeface="Times New Roman" pitchFamily="18" charset="0"/>
              </a:rPr>
              <a:t>conv</a:t>
            </a:r>
            <a:r>
              <a:rPr lang="it-IT" sz="2000" dirty="0" smtClean="0">
                <a:cs typeface="Times New Roman" pitchFamily="18" charset="0"/>
              </a:rPr>
              <a:t>. in L 135/2012)</a:t>
            </a:r>
          </a:p>
          <a:p>
            <a:pPr marL="355600" lvl="1" indent="-260350" algn="just" defTabSz="1054100">
              <a:lnSpc>
                <a:spcPts val="1800"/>
              </a:lnSpc>
              <a:spcBef>
                <a:spcPts val="0"/>
              </a:spcBef>
              <a:spcAft>
                <a:spcPts val="300"/>
              </a:spcAft>
              <a:buFont typeface="Arial" pitchFamily="34" charset="0"/>
              <a:buAutoNum type="alphaLcParenR"/>
              <a:tabLst>
                <a:tab pos="190500" algn="l"/>
              </a:tabLst>
            </a:pPr>
            <a:r>
              <a:rPr lang="it-IT" sz="2000" dirty="0" smtClean="0">
                <a:cs typeface="Times New Roman" pitchFamily="18" charset="0"/>
              </a:rPr>
              <a:t>stretta sui controlli alle partecipate non quotate (art. 147 </a:t>
            </a:r>
            <a:r>
              <a:rPr lang="it-IT" sz="2000" dirty="0" err="1" smtClean="0">
                <a:cs typeface="Times New Roman" pitchFamily="18" charset="0"/>
              </a:rPr>
              <a:t>quater</a:t>
            </a:r>
            <a:r>
              <a:rPr lang="it-IT" sz="2000" dirty="0" smtClean="0">
                <a:cs typeface="Times New Roman" pitchFamily="18" charset="0"/>
              </a:rPr>
              <a:t> TUEL)</a:t>
            </a:r>
          </a:p>
        </p:txBody>
      </p:sp>
      <p:sp>
        <p:nvSpPr>
          <p:cNvPr id="6" name="Segnaposto numero diapositiva 5"/>
          <p:cNvSpPr>
            <a:spLocks noGrp="1"/>
          </p:cNvSpPr>
          <p:nvPr>
            <p:ph type="sldNum" sz="quarter" idx="12"/>
          </p:nvPr>
        </p:nvSpPr>
        <p:spPr/>
        <p:txBody>
          <a:bodyPr/>
          <a:lstStyle/>
          <a:p>
            <a:pPr>
              <a:defRPr/>
            </a:pPr>
            <a:fld id="{C75A0F0F-4A2C-40F8-BA38-88E04275A8BE}" type="slidenum">
              <a:rPr lang="it-IT"/>
              <a:pPr>
                <a:defRPr/>
              </a:pPr>
              <a:t>11</a:t>
            </a:fld>
            <a:endParaRPr lang="it-IT" dirty="0"/>
          </a:p>
        </p:txBody>
      </p:sp>
      <p:sp>
        <p:nvSpPr>
          <p:cNvPr id="4" name="Segnaposto numero diapositiva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buFontTx/>
              <a:buNone/>
              <a:defRPr/>
            </a:pPr>
            <a:fld id="{EB038596-9596-4C82-8B2E-3751311E7287}" type="slidenum">
              <a:rPr lang="it-IT" sz="1200">
                <a:solidFill>
                  <a:schemeClr val="tx1">
                    <a:tint val="75000"/>
                  </a:schemeClr>
                </a:solidFill>
                <a:latin typeface="+mn-lt"/>
              </a:rPr>
              <a:pPr algn="r" fontAlgn="auto">
                <a:spcBef>
                  <a:spcPts val="0"/>
                </a:spcBef>
                <a:spcAft>
                  <a:spcPts val="0"/>
                </a:spcAft>
                <a:buFontTx/>
                <a:buNone/>
                <a:defRPr/>
              </a:pPr>
              <a:t>11</a:t>
            </a:fld>
            <a:endParaRPr lang="it-IT" sz="1200">
              <a:solidFill>
                <a:schemeClr val="tx1">
                  <a:tint val="75000"/>
                </a:schemeClr>
              </a:solidFill>
              <a:latin typeface="+mn-l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a:xfrm>
            <a:off x="457200" y="188913"/>
            <a:ext cx="8229600" cy="647700"/>
          </a:xfrm>
        </p:spPr>
        <p:txBody>
          <a:bodyPr/>
          <a:lstStyle/>
          <a:p>
            <a:r>
              <a:rPr lang="it-IT" sz="1800" b="1" dirty="0" smtClean="0"/>
              <a:t>I PRECEDENTI DEL PIANO </a:t>
            </a:r>
            <a:r>
              <a:rPr lang="it-IT" sz="1800" b="1" dirty="0" err="1" smtClean="0"/>
              <a:t>DI</a:t>
            </a:r>
            <a:r>
              <a:rPr lang="it-IT" sz="1800" b="1" dirty="0" smtClean="0"/>
              <a:t> RAZIONALIZZAZIONE: LA SVOLTA </a:t>
            </a:r>
            <a:br>
              <a:rPr lang="it-IT" sz="1800" b="1" dirty="0" smtClean="0"/>
            </a:br>
            <a:r>
              <a:rPr lang="it-IT" sz="1800" b="1" dirty="0" smtClean="0"/>
              <a:t>NEI RAPPORTI TRA ENTI E PARTECIPATE (L 147/2013, ART. 1) </a:t>
            </a:r>
            <a:endParaRPr lang="it-IT" sz="1800" dirty="0" smtClean="0"/>
          </a:p>
        </p:txBody>
      </p:sp>
      <p:sp>
        <p:nvSpPr>
          <p:cNvPr id="3" name="Segnaposto contenuto 2"/>
          <p:cNvSpPr>
            <a:spLocks noGrp="1"/>
          </p:cNvSpPr>
          <p:nvPr>
            <p:ph idx="1"/>
          </p:nvPr>
        </p:nvSpPr>
        <p:spPr>
          <a:xfrm>
            <a:off x="323850" y="908050"/>
            <a:ext cx="8362950" cy="5545138"/>
          </a:xfrm>
        </p:spPr>
        <p:txBody>
          <a:bodyPr anchor="ctr">
            <a:normAutofit fontScale="92500" lnSpcReduction="10000"/>
          </a:bodyPr>
          <a:lstStyle/>
          <a:p>
            <a:pPr marL="273050" indent="-273050" algn="just">
              <a:lnSpc>
                <a:spcPct val="90000"/>
              </a:lnSpc>
              <a:spcBef>
                <a:spcPts val="0"/>
              </a:spcBef>
              <a:spcAft>
                <a:spcPts val="600"/>
              </a:spcAft>
              <a:buFont typeface="Wingdings" pitchFamily="2" charset="2"/>
              <a:buChar char="Ø"/>
              <a:defRPr/>
            </a:pPr>
            <a:r>
              <a:rPr lang="it-IT" sz="2200" dirty="0" smtClean="0"/>
              <a:t>il </a:t>
            </a:r>
            <a:r>
              <a:rPr lang="it-IT" sz="2200" b="1" dirty="0" smtClean="0"/>
              <a:t>comma 561</a:t>
            </a:r>
            <a:r>
              <a:rPr lang="it-IT" sz="2200" dirty="0" smtClean="0"/>
              <a:t> abroga </a:t>
            </a:r>
            <a:r>
              <a:rPr lang="it-IT" sz="2200" b="1" dirty="0" smtClean="0"/>
              <a:t>l’art. 14, comma 32, del </a:t>
            </a:r>
            <a:r>
              <a:rPr lang="it-IT" sz="2200" b="1" dirty="0" err="1" smtClean="0"/>
              <a:t>DL</a:t>
            </a:r>
            <a:r>
              <a:rPr lang="it-IT" sz="2200" b="1" dirty="0" smtClean="0"/>
              <a:t> 78/2010</a:t>
            </a:r>
            <a:r>
              <a:rPr lang="it-IT" sz="2200" dirty="0" smtClean="0"/>
              <a:t>, convertito in L 122/2010, recante il divieto di costituire società e l’obbligo di dismissione delle società in perdita per i Comuni sotto i 30 mila abitanti (entro 30.09.2013), nonché la facoltà di mantenere una sola partecipazione per i Comuni tra i 30 mila e 50 mila abitanti</a:t>
            </a:r>
          </a:p>
          <a:p>
            <a:pPr marL="273050" indent="-273050" algn="just">
              <a:lnSpc>
                <a:spcPct val="90000"/>
              </a:lnSpc>
              <a:spcBef>
                <a:spcPts val="0"/>
              </a:spcBef>
              <a:spcAft>
                <a:spcPts val="600"/>
              </a:spcAft>
              <a:buFont typeface="Wingdings" pitchFamily="2" charset="2"/>
              <a:buChar char="Ø"/>
              <a:defRPr/>
            </a:pPr>
            <a:r>
              <a:rPr lang="it-IT" sz="2200" dirty="0" smtClean="0"/>
              <a:t>il </a:t>
            </a:r>
            <a:r>
              <a:rPr lang="it-IT" sz="2200" b="1" dirty="0" smtClean="0"/>
              <a:t>comma 562 </a:t>
            </a:r>
            <a:r>
              <a:rPr lang="it-IT" sz="2200" dirty="0" smtClean="0"/>
              <a:t>abroga </a:t>
            </a:r>
            <a:r>
              <a:rPr lang="it-IT" sz="2200" b="1" dirty="0" smtClean="0"/>
              <a:t>i commi 1, 2, 3 e 3-sexies dell’art. 4 del </a:t>
            </a:r>
            <a:r>
              <a:rPr lang="it-IT" sz="2200" b="1" dirty="0" err="1" smtClean="0"/>
              <a:t>DL</a:t>
            </a:r>
            <a:r>
              <a:rPr lang="it-IT" sz="2200" b="1" dirty="0" smtClean="0"/>
              <a:t> 95/2012 </a:t>
            </a:r>
            <a:r>
              <a:rPr lang="it-IT" sz="2200" dirty="0" smtClean="0"/>
              <a:t>(c.d. </a:t>
            </a:r>
            <a:r>
              <a:rPr lang="it-IT" sz="2200" dirty="0" err="1" smtClean="0"/>
              <a:t>spending</a:t>
            </a:r>
            <a:r>
              <a:rPr lang="it-IT" sz="2200" dirty="0" smtClean="0"/>
              <a:t> </a:t>
            </a:r>
            <a:r>
              <a:rPr lang="it-IT" sz="2200" dirty="0" err="1" smtClean="0"/>
              <a:t>review</a:t>
            </a:r>
            <a:r>
              <a:rPr lang="it-IT" sz="2200" dirty="0" smtClean="0"/>
              <a:t>), convertito in L 135/2012, che prevedeva l’obbligo per gli Enti locali di chiudere entro il 31.12.2013 le società controllate dirette o indirette, che avessero conseguito un fatturato da prestazione di servizi a favore delle pubbliche amministrazioni superiore al 90 % dell’intero fatturato</a:t>
            </a:r>
          </a:p>
          <a:p>
            <a:pPr marL="273050" indent="-273050" algn="just">
              <a:lnSpc>
                <a:spcPct val="90000"/>
              </a:lnSpc>
              <a:spcBef>
                <a:spcPts val="0"/>
              </a:spcBef>
              <a:spcAft>
                <a:spcPts val="1800"/>
              </a:spcAft>
              <a:buFont typeface="Wingdings" pitchFamily="2" charset="2"/>
              <a:buChar char="Ø"/>
              <a:defRPr/>
            </a:pPr>
            <a:r>
              <a:rPr lang="it-IT" sz="2200" dirty="0" smtClean="0"/>
              <a:t>lo stesso </a:t>
            </a:r>
            <a:r>
              <a:rPr lang="it-IT" sz="2200" b="1" dirty="0" smtClean="0"/>
              <a:t>comma 562 </a:t>
            </a:r>
            <a:r>
              <a:rPr lang="it-IT" sz="2200" dirty="0" smtClean="0"/>
              <a:t>abroga </a:t>
            </a:r>
            <a:r>
              <a:rPr lang="it-IT" sz="2200" b="1" dirty="0" smtClean="0"/>
              <a:t>i commi da 1 a 7 dell'art. 9 del </a:t>
            </a:r>
            <a:r>
              <a:rPr lang="it-IT" sz="2200" b="1" dirty="0" err="1" smtClean="0"/>
              <a:t>DL</a:t>
            </a:r>
            <a:r>
              <a:rPr lang="it-IT" sz="2200" b="1" dirty="0" smtClean="0"/>
              <a:t> 95/2012</a:t>
            </a:r>
            <a:r>
              <a:rPr lang="it-IT" sz="2200" dirty="0" smtClean="0"/>
              <a:t>, convertito dalla L 135/2012, recante l'obbligo di sopprimere o accorpare enti, agenzie e organismi comunque denominati e di qualsiasi natura giuridica, nonché il divieto di costituire tali organismi ex novo</a:t>
            </a:r>
          </a:p>
          <a:p>
            <a:pPr marL="355600" indent="-355600" algn="just">
              <a:lnSpc>
                <a:spcPct val="90000"/>
              </a:lnSpc>
              <a:spcBef>
                <a:spcPts val="0"/>
              </a:spcBef>
              <a:spcAft>
                <a:spcPts val="600"/>
              </a:spcAft>
              <a:buFont typeface="Wingdings" pitchFamily="2" charset="2"/>
              <a:buChar char="q"/>
              <a:defRPr/>
            </a:pPr>
            <a:r>
              <a:rPr lang="it-IT" sz="2200" dirty="0" smtClean="0"/>
              <a:t>La </a:t>
            </a:r>
            <a:r>
              <a:rPr lang="it-IT" sz="2200" b="1" dirty="0" err="1" smtClean="0"/>
              <a:t>ratio</a:t>
            </a:r>
            <a:r>
              <a:rPr lang="it-IT" sz="2200" b="1" dirty="0" smtClean="0"/>
              <a:t> </a:t>
            </a:r>
            <a:r>
              <a:rPr lang="it-IT" sz="2200" b="1" dirty="0" err="1" smtClean="0"/>
              <a:t>legis</a:t>
            </a:r>
            <a:r>
              <a:rPr lang="it-IT" sz="2200" b="1" dirty="0" smtClean="0"/>
              <a:t> </a:t>
            </a:r>
            <a:r>
              <a:rPr lang="it-IT" sz="2200" dirty="0" smtClean="0"/>
              <a:t>di questi interventi è </a:t>
            </a:r>
            <a:r>
              <a:rPr lang="it-IT" sz="2200" u="sng" dirty="0" smtClean="0"/>
              <a:t>il ripristino della capacità generale di diritto privato degli Enti locali in ambito societario</a:t>
            </a:r>
            <a:r>
              <a:rPr lang="it-IT" sz="2200" dirty="0" smtClean="0"/>
              <a:t>, compresa la facoltà di costituire società di capitali e di possedere partecipazioni societarie, salvo il rispetto dell’</a:t>
            </a:r>
            <a:r>
              <a:rPr lang="it-IT" sz="2200" b="1" u="sng" dirty="0" smtClean="0"/>
              <a:t>art. 3, commi 27 e segg. della L 244/2007</a:t>
            </a:r>
            <a:r>
              <a:rPr lang="it-IT" sz="2200" b="1" dirty="0" smtClean="0"/>
              <a:t> </a:t>
            </a:r>
            <a:r>
              <a:rPr lang="it-IT" sz="2200" dirty="0" smtClean="0"/>
              <a:t>e dagli obblighi di ricognizione ivi previsti</a:t>
            </a:r>
          </a:p>
        </p:txBody>
      </p:sp>
      <p:sp>
        <p:nvSpPr>
          <p:cNvPr id="4" name="Segnaposto numero diapositiva 3"/>
          <p:cNvSpPr>
            <a:spLocks noGrp="1"/>
          </p:cNvSpPr>
          <p:nvPr>
            <p:ph type="sldNum" sz="quarter" idx="12"/>
          </p:nvPr>
        </p:nvSpPr>
        <p:spPr/>
        <p:txBody>
          <a:bodyPr/>
          <a:lstStyle/>
          <a:p>
            <a:pPr>
              <a:defRPr/>
            </a:pPr>
            <a:fld id="{B082F194-CEB6-4EF8-921A-4F8AD05E9010}" type="slidenum">
              <a:rPr lang="it-IT" smtClean="0"/>
              <a:pPr>
                <a:defRPr/>
              </a:pPr>
              <a:t>12</a:t>
            </a:fld>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xfrm>
            <a:off x="457200" y="274638"/>
            <a:ext cx="8229600" cy="1282700"/>
          </a:xfrm>
        </p:spPr>
        <p:txBody>
          <a:bodyPr/>
          <a:lstStyle/>
          <a:p>
            <a:pPr eaLnBrk="1" hangingPunct="1"/>
            <a:r>
              <a:rPr lang="it-IT" sz="1800" b="1" dirty="0" smtClean="0"/>
              <a:t>LA PROMESSA DEL GOVERNO RENZI:</a:t>
            </a:r>
            <a:br>
              <a:rPr lang="it-IT" sz="1800" b="1" dirty="0" smtClean="0"/>
            </a:br>
            <a:r>
              <a:rPr lang="it-IT" sz="1800" b="1" dirty="0" smtClean="0"/>
              <a:t>“MUNICIPALIZZATE RIDOTTE DA 8000 A 1000 </a:t>
            </a:r>
            <a:br>
              <a:rPr lang="it-IT" sz="1800" b="1" dirty="0" smtClean="0"/>
            </a:br>
            <a:r>
              <a:rPr lang="it-IT" sz="1800" b="1" dirty="0" smtClean="0"/>
              <a:t>NEL PROSSIMO TRIENNIO”</a:t>
            </a:r>
            <a:br>
              <a:rPr lang="it-IT" sz="1800" b="1" dirty="0" smtClean="0"/>
            </a:br>
            <a:r>
              <a:rPr lang="it-IT" sz="1800" b="1" dirty="0" smtClean="0"/>
              <a:t>(CON RISPARMI </a:t>
            </a:r>
            <a:r>
              <a:rPr lang="it-IT" sz="1800" b="1" dirty="0" err="1" smtClean="0"/>
              <a:t>DI</a:t>
            </a:r>
            <a:r>
              <a:rPr lang="it-IT" sz="1800" b="1" dirty="0" smtClean="0"/>
              <a:t> 2/3 MILIARDI </a:t>
            </a:r>
            <a:r>
              <a:rPr lang="it-IT" sz="1800" b="1" dirty="0" err="1" smtClean="0"/>
              <a:t>DI</a:t>
            </a:r>
            <a:r>
              <a:rPr lang="it-IT" sz="1800" b="1" dirty="0" smtClean="0"/>
              <a:t> EURO)</a:t>
            </a:r>
          </a:p>
        </p:txBody>
      </p:sp>
      <p:sp>
        <p:nvSpPr>
          <p:cNvPr id="3" name="Segnaposto contenuto 2"/>
          <p:cNvSpPr>
            <a:spLocks noGrp="1"/>
          </p:cNvSpPr>
          <p:nvPr>
            <p:ph idx="1"/>
          </p:nvPr>
        </p:nvSpPr>
        <p:spPr>
          <a:xfrm>
            <a:off x="457200" y="1700213"/>
            <a:ext cx="8229600" cy="4608512"/>
          </a:xfrm>
        </p:spPr>
        <p:txBody>
          <a:bodyPr rtlCol="0" anchor="ctr">
            <a:noAutofit/>
          </a:bodyPr>
          <a:lstStyle/>
          <a:p>
            <a:pPr algn="ctr">
              <a:lnSpc>
                <a:spcPct val="80000"/>
              </a:lnSpc>
              <a:spcBef>
                <a:spcPts val="0"/>
              </a:spcBef>
              <a:spcAft>
                <a:spcPts val="1800"/>
              </a:spcAft>
              <a:buFont typeface="Arial" charset="0"/>
              <a:buNone/>
              <a:defRPr/>
            </a:pPr>
            <a:r>
              <a:rPr lang="it-IT" sz="2000" b="1" dirty="0" smtClean="0"/>
              <a:t>ART. 23 </a:t>
            </a:r>
            <a:r>
              <a:rPr lang="it-IT" sz="2000" b="1" dirty="0" err="1" smtClean="0"/>
              <a:t>DL</a:t>
            </a:r>
            <a:r>
              <a:rPr lang="it-IT" sz="2000" b="1" dirty="0" smtClean="0"/>
              <a:t> 66/2014, CONV. IN LEGGE 23 GIUGNO 2014, N. 89</a:t>
            </a:r>
          </a:p>
          <a:p>
            <a:pPr marL="177800" indent="-177800" algn="just">
              <a:lnSpc>
                <a:spcPct val="80000"/>
              </a:lnSpc>
              <a:spcBef>
                <a:spcPts val="0"/>
              </a:spcBef>
              <a:spcAft>
                <a:spcPts val="600"/>
              </a:spcAft>
              <a:buFont typeface="Arial" charset="0"/>
              <a:buNone/>
              <a:defRPr/>
            </a:pPr>
            <a:r>
              <a:rPr lang="it-IT" sz="2000" dirty="0" smtClean="0"/>
              <a:t>  Il commissario straordinario  è incaricato di predisporre entro il 31.07.2014 un programma di razionalizzazione delle aziende speciali, delle istituzioni e delle società partecipate dirette e indirette  individuando specifiche misure:</a:t>
            </a:r>
          </a:p>
          <a:p>
            <a:pPr marL="514350" indent="-336550" algn="just" eaLnBrk="1" fontAlgn="auto" hangingPunct="1">
              <a:lnSpc>
                <a:spcPct val="80000"/>
              </a:lnSpc>
              <a:spcAft>
                <a:spcPts val="0"/>
              </a:spcAft>
              <a:buFont typeface="Arial" pitchFamily="34" charset="0"/>
              <a:buAutoNum type="alphaLcParenR"/>
              <a:defRPr/>
            </a:pPr>
            <a:r>
              <a:rPr lang="it-IT" sz="2000" dirty="0" smtClean="0"/>
              <a:t>per la liquidazione o trasformazione per fusione o incorporazione degli organismi partecipati, in funzione delle dimensioni e degli ambiti ottimali per lo svolgimento delle rispettive attività</a:t>
            </a:r>
          </a:p>
          <a:p>
            <a:pPr marL="514350" indent="-336550" algn="just" eaLnBrk="1" fontAlgn="auto" hangingPunct="1">
              <a:lnSpc>
                <a:spcPct val="80000"/>
              </a:lnSpc>
              <a:spcAft>
                <a:spcPts val="0"/>
              </a:spcAft>
              <a:buFont typeface="Arial" pitchFamily="34" charset="0"/>
              <a:buAutoNum type="alphaLcParenR"/>
              <a:defRPr/>
            </a:pPr>
            <a:r>
              <a:rPr lang="it-IT" sz="2000" dirty="0" smtClean="0"/>
              <a:t>per l'</a:t>
            </a:r>
            <a:r>
              <a:rPr lang="it-IT" sz="2000" dirty="0" err="1" smtClean="0"/>
              <a:t>efficientamento</a:t>
            </a:r>
            <a:r>
              <a:rPr lang="it-IT" sz="2000" dirty="0" smtClean="0"/>
              <a:t> della loro gestione, anche attraverso la comparazione con altri operatori che operano a livello nazionale e internazionale</a:t>
            </a:r>
          </a:p>
          <a:p>
            <a:pPr marL="514350" indent="-336550" algn="just" eaLnBrk="1" fontAlgn="auto" hangingPunct="1">
              <a:lnSpc>
                <a:spcPct val="80000"/>
              </a:lnSpc>
              <a:spcBef>
                <a:spcPts val="0"/>
              </a:spcBef>
              <a:spcAft>
                <a:spcPts val="600"/>
              </a:spcAft>
              <a:buFont typeface="Arial" pitchFamily="34" charset="0"/>
              <a:buAutoNum type="alphaLcParenR"/>
              <a:defRPr/>
            </a:pPr>
            <a:r>
              <a:rPr lang="it-IT" sz="2000" dirty="0" smtClean="0"/>
              <a:t>per la cessione di rami d'azienda o anche di personale ad altre società anche a capitale privato con il trasferimento di funzioni e attività di servizi</a:t>
            </a:r>
          </a:p>
          <a:p>
            <a:pPr marL="177800" indent="0" algn="just" eaLnBrk="1" fontAlgn="auto" hangingPunct="1">
              <a:lnSpc>
                <a:spcPct val="80000"/>
              </a:lnSpc>
              <a:spcBef>
                <a:spcPts val="0"/>
              </a:spcBef>
              <a:spcAft>
                <a:spcPts val="600"/>
              </a:spcAft>
              <a:buFont typeface="Arial" pitchFamily="34" charset="0"/>
              <a:buNone/>
              <a:defRPr/>
            </a:pPr>
            <a:r>
              <a:rPr lang="it-IT" sz="2000" dirty="0" smtClean="0"/>
              <a:t>Tale programma è reso operativo e vincolante per gli Enti locali, anche ai fini di una sua traduzione nel patto di stabilità e crescita interno, nel disegno di legge di stabilità per il 2015</a:t>
            </a:r>
            <a:endParaRPr lang="it-IT" sz="2000" dirty="0"/>
          </a:p>
        </p:txBody>
      </p:sp>
      <p:sp>
        <p:nvSpPr>
          <p:cNvPr id="4" name="Segnaposto numero diapositiva 3"/>
          <p:cNvSpPr>
            <a:spLocks noGrp="1"/>
          </p:cNvSpPr>
          <p:nvPr>
            <p:ph type="sldNum" sz="quarter" idx="12"/>
          </p:nvPr>
        </p:nvSpPr>
        <p:spPr/>
        <p:txBody>
          <a:bodyPr/>
          <a:lstStyle/>
          <a:p>
            <a:pPr>
              <a:defRPr/>
            </a:pPr>
            <a:fld id="{5FCE6B5E-165D-4613-A1B0-600C46DB359D}" type="slidenum">
              <a:rPr lang="it-IT"/>
              <a:pPr>
                <a:defRPr/>
              </a:pPr>
              <a:t>13</a:t>
            </a:fld>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a:xfrm>
            <a:off x="457200" y="188913"/>
            <a:ext cx="8229600" cy="576262"/>
          </a:xfrm>
        </p:spPr>
        <p:txBody>
          <a:bodyPr>
            <a:normAutofit fontScale="90000"/>
          </a:bodyPr>
          <a:lstStyle/>
          <a:p>
            <a:r>
              <a:rPr lang="it-IT" sz="1900" b="1" smtClean="0"/>
              <a:t>IL PIANO COTTARELLI  DEL 7 AGOSTO 2014</a:t>
            </a:r>
            <a:br>
              <a:rPr lang="it-IT" sz="1900" b="1" smtClean="0"/>
            </a:br>
            <a:r>
              <a:rPr lang="it-IT" sz="1900" b="1" smtClean="0"/>
              <a:t>E IL RIORDINO DELLE PARTECIPATE </a:t>
            </a:r>
          </a:p>
        </p:txBody>
      </p:sp>
      <p:sp>
        <p:nvSpPr>
          <p:cNvPr id="6147" name="Segnaposto contenuto 2"/>
          <p:cNvSpPr>
            <a:spLocks noGrp="1"/>
          </p:cNvSpPr>
          <p:nvPr>
            <p:ph idx="1"/>
          </p:nvPr>
        </p:nvSpPr>
        <p:spPr>
          <a:xfrm>
            <a:off x="250825" y="836613"/>
            <a:ext cx="8497888" cy="5545137"/>
          </a:xfrm>
        </p:spPr>
        <p:txBody>
          <a:bodyPr anchor="ctr"/>
          <a:lstStyle/>
          <a:p>
            <a:pPr marL="273050" indent="-273050" algn="just">
              <a:lnSpc>
                <a:spcPct val="80000"/>
              </a:lnSpc>
              <a:spcBef>
                <a:spcPct val="0"/>
              </a:spcBef>
              <a:spcAft>
                <a:spcPts val="600"/>
              </a:spcAft>
              <a:buFont typeface="Wingdings" pitchFamily="2" charset="2"/>
              <a:buChar char="Ø"/>
            </a:pPr>
            <a:r>
              <a:rPr lang="it-IT" sz="2000" smtClean="0"/>
              <a:t>È ignoto il numero preciso degli organismi partecipati: la banca dati del Dipartimento del Tesoro del MEF censisce 7.726 partecipate locali al 31.12.2012 (di cui 1.377 indirette), mentre la banca dati del Dipartimento delle pari opportunità conta almeno 10.000 organismi partecipati dalla PA</a:t>
            </a:r>
          </a:p>
          <a:p>
            <a:pPr marL="273050" indent="-273050" algn="just">
              <a:lnSpc>
                <a:spcPct val="80000"/>
              </a:lnSpc>
              <a:spcBef>
                <a:spcPct val="0"/>
              </a:spcBef>
              <a:spcAft>
                <a:spcPts val="600"/>
              </a:spcAft>
              <a:buFont typeface="Wingdings" pitchFamily="2" charset="2"/>
              <a:buChar char="Ø"/>
            </a:pPr>
            <a:r>
              <a:rPr lang="it-IT" sz="2000" smtClean="0"/>
              <a:t>Occorre “circoscrivere il campo di azione delle partecipate entro lo stretto perimetro dei compiti istituzionali dell'Ente partecipante”, come già prescrive l’art. 3, comma 27, della legge 244/2007  (L.F. 2008)</a:t>
            </a:r>
          </a:p>
          <a:p>
            <a:pPr marL="273050" indent="-273050" algn="just">
              <a:lnSpc>
                <a:spcPct val="80000"/>
              </a:lnSpc>
              <a:spcBef>
                <a:spcPct val="0"/>
              </a:spcBef>
              <a:spcAft>
                <a:spcPts val="600"/>
              </a:spcAft>
              <a:buFont typeface="Wingdings" pitchFamily="2" charset="2"/>
              <a:buChar char="Ø"/>
            </a:pPr>
            <a:r>
              <a:rPr lang="it-IT" sz="2000" smtClean="0"/>
              <a:t>Si rileva però l’inefficacia del disposto, visto che dal 2008 sono state costituite 1.264 nuove partecipate (circa il 16 % di quelle tuttora esistenti)</a:t>
            </a:r>
          </a:p>
          <a:p>
            <a:pPr marL="273050" indent="-273050" algn="just">
              <a:lnSpc>
                <a:spcPct val="80000"/>
              </a:lnSpc>
              <a:spcBef>
                <a:spcPct val="0"/>
              </a:spcBef>
              <a:spcAft>
                <a:spcPts val="600"/>
              </a:spcAft>
              <a:buFont typeface="Wingdings" pitchFamily="2" charset="2"/>
              <a:buChar char="Ø"/>
            </a:pPr>
            <a:r>
              <a:rPr lang="it-IT" sz="2000" smtClean="0"/>
              <a:t>143 società hanno patrimonio negativo, 1.242 società (di cui molte già in liquidazione) non sono operative e 1.424 hanno una redditività che ha un indice Roe (rapporto tra reddito netto e capitale proprio) negativo</a:t>
            </a:r>
          </a:p>
          <a:p>
            <a:pPr marL="273050" indent="-273050" algn="just">
              <a:lnSpc>
                <a:spcPct val="80000"/>
              </a:lnSpc>
              <a:spcBef>
                <a:spcPct val="0"/>
              </a:spcBef>
              <a:spcAft>
                <a:spcPts val="600"/>
              </a:spcAft>
              <a:buFont typeface="Wingdings" pitchFamily="2" charset="2"/>
              <a:buChar char="Ø"/>
            </a:pPr>
            <a:r>
              <a:rPr lang="it-IT" sz="2000" smtClean="0"/>
              <a:t>2.708 partecipate hanno un Roe superiore a 0 ma inferiore al 10%, mentre solo 1.132 società hanno una redditività più elevata, (Roe › 10%)</a:t>
            </a:r>
          </a:p>
          <a:p>
            <a:pPr marL="273050" indent="-273050" algn="just">
              <a:lnSpc>
                <a:spcPct val="80000"/>
              </a:lnSpc>
              <a:spcBef>
                <a:spcPct val="0"/>
              </a:spcBef>
              <a:spcAft>
                <a:spcPts val="1200"/>
              </a:spcAft>
              <a:buFont typeface="Wingdings" pitchFamily="2" charset="2"/>
              <a:buChar char="Ø"/>
            </a:pPr>
            <a:r>
              <a:rPr lang="it-IT" sz="2000" smtClean="0"/>
              <a:t>Le prime 20 società in perdita  </a:t>
            </a:r>
            <a:r>
              <a:rPr lang="it-IT" sz="2000" smtClean="0">
                <a:sym typeface="Symbol" pitchFamily="18" charset="2"/>
              </a:rPr>
              <a:t>contribuiscono per il 48% alle perdite totali</a:t>
            </a:r>
          </a:p>
          <a:p>
            <a:pPr marL="273050" indent="-273050" algn="just">
              <a:lnSpc>
                <a:spcPct val="80000"/>
              </a:lnSpc>
              <a:spcBef>
                <a:spcPct val="0"/>
              </a:spcBef>
              <a:spcAft>
                <a:spcPts val="1200"/>
              </a:spcAft>
              <a:buFont typeface="Arial" charset="0"/>
              <a:buNone/>
            </a:pPr>
            <a:r>
              <a:rPr lang="it-IT" sz="2000" smtClean="0">
                <a:sym typeface="Symbol" pitchFamily="18" charset="2"/>
              </a:rPr>
              <a:t>	NB – Secondo la CdC (Sez. Autonomie, delibera n. 15/2014) </a:t>
            </a:r>
            <a:r>
              <a:rPr lang="it-IT" sz="2000" u="sng" smtClean="0">
                <a:sym typeface="Symbol" pitchFamily="18" charset="2"/>
              </a:rPr>
              <a:t>negli organismi a totale partecipazione pubblica si riscontrano valori medi più elevati di incidenza del costo del personale sul costo della produzione (37,16% anziché 30,33%)</a:t>
            </a:r>
            <a:r>
              <a:rPr lang="it-IT" sz="2000" smtClean="0">
                <a:sym typeface="Symbol" pitchFamily="18" charset="2"/>
              </a:rPr>
              <a:t> (= scarsa efficacia dei vincoli assunzionali e delle politiche di contenimento del costo del lavoro nei confronti delle società pubbliche)</a:t>
            </a:r>
          </a:p>
        </p:txBody>
      </p:sp>
      <p:sp>
        <p:nvSpPr>
          <p:cNvPr id="4" name="Segnaposto numero diapositiva 3"/>
          <p:cNvSpPr>
            <a:spLocks noGrp="1"/>
          </p:cNvSpPr>
          <p:nvPr>
            <p:ph type="sldNum" sz="quarter" idx="12"/>
          </p:nvPr>
        </p:nvSpPr>
        <p:spPr/>
        <p:txBody>
          <a:bodyPr/>
          <a:lstStyle/>
          <a:p>
            <a:pPr>
              <a:defRPr/>
            </a:pPr>
            <a:fld id="{4734251D-50EE-4089-895D-088EC00974B9}" type="slidenum">
              <a:rPr lang="it-IT" smtClean="0"/>
              <a:pPr>
                <a:defRPr/>
              </a:pPr>
              <a:t>14</a:t>
            </a:fld>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457200" y="188913"/>
            <a:ext cx="8229600" cy="360362"/>
          </a:xfrm>
        </p:spPr>
        <p:txBody>
          <a:bodyPr>
            <a:normAutofit fontScale="90000"/>
          </a:bodyPr>
          <a:lstStyle/>
          <a:p>
            <a:r>
              <a:rPr lang="it-IT" sz="2000" b="1" smtClean="0"/>
              <a:t>IL PIANO COTTARELLI: LE AZIONI PROPOSTE</a:t>
            </a:r>
            <a:endParaRPr lang="it-IT" sz="2000" smtClean="0"/>
          </a:p>
        </p:txBody>
      </p:sp>
      <p:sp>
        <p:nvSpPr>
          <p:cNvPr id="7171" name="Segnaposto contenuto 2"/>
          <p:cNvSpPr>
            <a:spLocks noGrp="1"/>
          </p:cNvSpPr>
          <p:nvPr>
            <p:ph idx="1"/>
          </p:nvPr>
        </p:nvSpPr>
        <p:spPr>
          <a:xfrm>
            <a:off x="250825" y="692150"/>
            <a:ext cx="8569325" cy="5616575"/>
          </a:xfrm>
        </p:spPr>
        <p:txBody>
          <a:bodyPr anchor="ctr"/>
          <a:lstStyle/>
          <a:p>
            <a:pPr marL="355600" indent="-355600" algn="just">
              <a:lnSpc>
                <a:spcPct val="80000"/>
              </a:lnSpc>
              <a:spcBef>
                <a:spcPct val="0"/>
              </a:spcBef>
              <a:spcAft>
                <a:spcPts val="1200"/>
              </a:spcAft>
              <a:buFont typeface="Wingdings" pitchFamily="2" charset="2"/>
              <a:buChar char="Ø"/>
            </a:pPr>
            <a:r>
              <a:rPr lang="it-IT" sz="2000" u="sng" smtClean="0"/>
              <a:t>Limitare le partecipazioni indirette </a:t>
            </a:r>
            <a:r>
              <a:rPr lang="it-IT" sz="2000" smtClean="0"/>
              <a:t>(partecipate di partecipate), ipotizzando la necessità di previa autorizzazione da parte dell’AGCM o della Corte dei Conti</a:t>
            </a:r>
          </a:p>
          <a:p>
            <a:pPr marL="355600" indent="-355600" algn="just">
              <a:lnSpc>
                <a:spcPct val="80000"/>
              </a:lnSpc>
              <a:spcBef>
                <a:spcPct val="0"/>
              </a:spcBef>
              <a:spcAft>
                <a:spcPts val="1200"/>
              </a:spcAft>
              <a:buFont typeface="Wingdings" pitchFamily="2" charset="2"/>
              <a:buChar char="Ø"/>
            </a:pPr>
            <a:r>
              <a:rPr lang="it-IT" sz="2000" smtClean="0"/>
              <a:t>Eliminare </a:t>
            </a:r>
            <a:r>
              <a:rPr lang="it-IT" sz="2000" u="sng" smtClean="0"/>
              <a:t>le “micropartecipazioni” </a:t>
            </a:r>
            <a:r>
              <a:rPr lang="it-IT" sz="2000" smtClean="0"/>
              <a:t>(in quanto non considerate strategiche: 1900 società in cui la PA  </a:t>
            </a:r>
            <a:r>
              <a:rPr lang="it-IT" sz="2000" smtClean="0">
                <a:sym typeface="Symbol" pitchFamily="18" charset="2"/>
              </a:rPr>
              <a:t> 10%</a:t>
            </a:r>
            <a:r>
              <a:rPr lang="it-IT" sz="2000" smtClean="0"/>
              <a:t>), </a:t>
            </a:r>
            <a:r>
              <a:rPr lang="it-IT" sz="2000" u="sng" smtClean="0"/>
              <a:t>le “scatole vuote” </a:t>
            </a:r>
            <a:r>
              <a:rPr lang="it-IT" sz="2000" smtClean="0"/>
              <a:t>(con pochi dipendenti e basso fatturato: 1300 società fatturano meno di 100 mila euro e 1700 hanno meno di 6 addetti), </a:t>
            </a:r>
            <a:r>
              <a:rPr lang="it-IT" sz="2000" u="sng" smtClean="0"/>
              <a:t>le società partecipate in perdita reiterata</a:t>
            </a:r>
            <a:r>
              <a:rPr lang="it-IT" sz="2000" smtClean="0"/>
              <a:t>, e le </a:t>
            </a:r>
            <a:r>
              <a:rPr lang="it-IT" sz="2000" u="sng" smtClean="0"/>
              <a:t>partecipate da piccoli Comuni</a:t>
            </a:r>
            <a:r>
              <a:rPr lang="it-IT" sz="2000" smtClean="0"/>
              <a:t> ( 44% delle partecipate detenute da Comuni  </a:t>
            </a:r>
            <a:r>
              <a:rPr lang="it-IT" sz="2000" smtClean="0">
                <a:sym typeface="Symbol" pitchFamily="18" charset="2"/>
              </a:rPr>
              <a:t>  30 mila ab.)</a:t>
            </a:r>
            <a:endParaRPr lang="it-IT" sz="2000" smtClean="0"/>
          </a:p>
          <a:p>
            <a:pPr marL="355600" indent="-355600" algn="just">
              <a:lnSpc>
                <a:spcPct val="80000"/>
              </a:lnSpc>
              <a:spcBef>
                <a:spcPct val="0"/>
              </a:spcBef>
              <a:spcAft>
                <a:spcPts val="1200"/>
              </a:spcAft>
              <a:buFont typeface="Wingdings" pitchFamily="2" charset="2"/>
              <a:buChar char="Ø"/>
            </a:pPr>
            <a:r>
              <a:rPr lang="it-IT" sz="2000" smtClean="0"/>
              <a:t>“Eliminazione o forte </a:t>
            </a:r>
            <a:r>
              <a:rPr lang="it-IT" sz="2000" u="sng" smtClean="0"/>
              <a:t>ridimensionamento degli affidamenti diretti</a:t>
            </a:r>
            <a:r>
              <a:rPr lang="it-IT" sz="2000" smtClean="0"/>
              <a:t>, nonché accelerazione del processo di </a:t>
            </a:r>
            <a:r>
              <a:rPr lang="it-IT" sz="2000" u="sng" smtClean="0"/>
              <a:t>chiusura delle partecipate già in liquidazione</a:t>
            </a:r>
            <a:r>
              <a:rPr lang="it-IT" sz="2000" smtClean="0"/>
              <a:t> e </a:t>
            </a:r>
            <a:r>
              <a:rPr lang="it-IT" sz="2000" u="sng" smtClean="0"/>
              <a:t>norme più restrittive sulle fondazioni pubbliche</a:t>
            </a:r>
            <a:r>
              <a:rPr lang="it-IT" sz="2000" smtClean="0"/>
              <a:t>”</a:t>
            </a:r>
          </a:p>
          <a:p>
            <a:pPr marL="355600" indent="-355600" algn="just">
              <a:lnSpc>
                <a:spcPct val="80000"/>
              </a:lnSpc>
              <a:spcBef>
                <a:spcPct val="0"/>
              </a:spcBef>
              <a:spcAft>
                <a:spcPts val="1200"/>
              </a:spcAft>
              <a:buFont typeface="Wingdings" pitchFamily="2" charset="2"/>
              <a:buChar char="Ø"/>
            </a:pPr>
            <a:r>
              <a:rPr lang="it-IT" sz="2000" smtClean="0"/>
              <a:t>Favorire </a:t>
            </a:r>
            <a:r>
              <a:rPr lang="it-IT" sz="2000" u="sng" smtClean="0"/>
              <a:t>processi di aggregazione</a:t>
            </a:r>
            <a:r>
              <a:rPr lang="it-IT" sz="2000" smtClean="0"/>
              <a:t> di partecipate (nei settori di acqua, gas, rifiuti ed energia elettrica)</a:t>
            </a:r>
          </a:p>
          <a:p>
            <a:pPr marL="355600" indent="-355600" algn="just">
              <a:lnSpc>
                <a:spcPct val="80000"/>
              </a:lnSpc>
              <a:spcBef>
                <a:spcPct val="0"/>
              </a:spcBef>
              <a:spcAft>
                <a:spcPts val="1200"/>
              </a:spcAft>
              <a:buFont typeface="Wingdings" pitchFamily="2" charset="2"/>
              <a:buChar char="Ø"/>
            </a:pPr>
            <a:r>
              <a:rPr lang="it-IT" sz="2000" u="sng" smtClean="0"/>
              <a:t>Strategia ad hoc per il trasporto pubblico locale</a:t>
            </a:r>
            <a:r>
              <a:rPr lang="it-IT" sz="2000" smtClean="0"/>
              <a:t>, che presenta perdite elevate e ha un indice di scarsa efficienza anche sulla base di confronti internazionali</a:t>
            </a:r>
          </a:p>
          <a:p>
            <a:pPr marL="355600" indent="-355600" algn="just">
              <a:lnSpc>
                <a:spcPct val="80000"/>
              </a:lnSpc>
              <a:spcBef>
                <a:spcPct val="0"/>
              </a:spcBef>
              <a:spcAft>
                <a:spcPts val="1200"/>
              </a:spcAft>
              <a:buFont typeface="Wingdings" pitchFamily="2" charset="2"/>
              <a:buChar char="Ø"/>
            </a:pPr>
            <a:r>
              <a:rPr lang="it-IT" sz="2000" smtClean="0"/>
              <a:t>Per le 20 partecipate con perdite più elevate, piani di rientro da approvarsi centralmente, con possibilità di commissariamento in assenza di progressi</a:t>
            </a:r>
          </a:p>
          <a:p>
            <a:pPr marL="355600" indent="-355600" algn="just">
              <a:lnSpc>
                <a:spcPct val="80000"/>
              </a:lnSpc>
              <a:spcBef>
                <a:spcPct val="0"/>
              </a:spcBef>
              <a:spcAft>
                <a:spcPts val="1200"/>
              </a:spcAft>
              <a:buFont typeface="Wingdings" pitchFamily="2" charset="2"/>
              <a:buChar char="Ø"/>
            </a:pPr>
            <a:r>
              <a:rPr lang="it-IT" sz="2000" smtClean="0"/>
              <a:t>Ridimensionare i Cda, tagliare ulteriormente i compensi, scegliere amministratori secondo criteri di maggiore  competenza e professionalità</a:t>
            </a:r>
          </a:p>
        </p:txBody>
      </p:sp>
      <p:sp>
        <p:nvSpPr>
          <p:cNvPr id="4" name="Segnaposto numero diapositiva 3"/>
          <p:cNvSpPr>
            <a:spLocks noGrp="1"/>
          </p:cNvSpPr>
          <p:nvPr>
            <p:ph type="sldNum" sz="quarter" idx="12"/>
          </p:nvPr>
        </p:nvSpPr>
        <p:spPr/>
        <p:txBody>
          <a:bodyPr/>
          <a:lstStyle/>
          <a:p>
            <a:pPr>
              <a:defRPr/>
            </a:pPr>
            <a:fld id="{CD7018D4-F0CF-48F7-BA40-F4A0809FF00E}" type="slidenum">
              <a:rPr lang="it-IT" smtClean="0"/>
              <a:pPr>
                <a:defRPr/>
              </a:pPr>
              <a:t>15</a:t>
            </a:fld>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457200" y="274638"/>
            <a:ext cx="8229600" cy="633412"/>
          </a:xfrm>
        </p:spPr>
        <p:txBody>
          <a:bodyPr>
            <a:normAutofit fontScale="90000"/>
          </a:bodyPr>
          <a:lstStyle/>
          <a:p>
            <a:r>
              <a:rPr lang="it-IT" sz="2000" b="1" smtClean="0"/>
              <a:t>IL PIANO COTTARELLI: </a:t>
            </a:r>
            <a:br>
              <a:rPr lang="it-IT" sz="2000" b="1" smtClean="0"/>
            </a:br>
            <a:r>
              <a:rPr lang="it-IT" sz="2000" b="1" smtClean="0"/>
              <a:t>RIVEDERE IL PERIMETRO DELLE PARTECIPATE</a:t>
            </a:r>
            <a:endParaRPr lang="it-IT" sz="2000" smtClean="0"/>
          </a:p>
        </p:txBody>
      </p:sp>
      <p:sp>
        <p:nvSpPr>
          <p:cNvPr id="3" name="Segnaposto contenuto 2"/>
          <p:cNvSpPr>
            <a:spLocks noGrp="1"/>
          </p:cNvSpPr>
          <p:nvPr>
            <p:ph idx="1"/>
          </p:nvPr>
        </p:nvSpPr>
        <p:spPr>
          <a:xfrm>
            <a:off x="395288" y="1196975"/>
            <a:ext cx="8291512" cy="5040313"/>
          </a:xfrm>
        </p:spPr>
        <p:txBody>
          <a:bodyPr anchor="ctr">
            <a:normAutofit fontScale="62500" lnSpcReduction="20000"/>
          </a:bodyPr>
          <a:lstStyle/>
          <a:p>
            <a:pPr marL="355600" indent="-355600" algn="just">
              <a:spcBef>
                <a:spcPts val="0"/>
              </a:spcBef>
              <a:spcAft>
                <a:spcPts val="1200"/>
              </a:spcAft>
              <a:buFont typeface="Arial" charset="0"/>
              <a:buNone/>
              <a:defRPr/>
            </a:pPr>
            <a:r>
              <a:rPr lang="it-IT" dirty="0" smtClean="0"/>
              <a:t>     Rendere più restrittivo il regime giuridico dei divieti e limitazioni di cui all’</a:t>
            </a:r>
            <a:r>
              <a:rPr lang="it-IT" u="sng" dirty="0" smtClean="0"/>
              <a:t>art. 3, comma 27, della L 244/2007</a:t>
            </a:r>
            <a:r>
              <a:rPr lang="it-IT" dirty="0" smtClean="0"/>
              <a:t>, introducendo le seguenti misure:</a:t>
            </a:r>
          </a:p>
          <a:p>
            <a:pPr marL="531813" indent="-354013" algn="just">
              <a:spcBef>
                <a:spcPts val="0"/>
              </a:spcBef>
              <a:spcAft>
                <a:spcPts val="600"/>
              </a:spcAft>
              <a:buFont typeface="Wingdings" pitchFamily="2" charset="2"/>
              <a:buChar char="q"/>
              <a:defRPr/>
            </a:pPr>
            <a:r>
              <a:rPr lang="it-IT" dirty="0" smtClean="0"/>
              <a:t>Definizione dei settori di attività in cui basta la semplice delibera dell’Ente locale per rendere possibile il mantenimento di una partecipata</a:t>
            </a:r>
          </a:p>
          <a:p>
            <a:pPr marL="531813" indent="-354013" algn="just">
              <a:spcBef>
                <a:spcPts val="0"/>
              </a:spcBef>
              <a:spcAft>
                <a:spcPts val="600"/>
              </a:spcAft>
              <a:buFont typeface="Wingdings" pitchFamily="2" charset="2"/>
              <a:buChar char="q"/>
              <a:defRPr/>
            </a:pPr>
            <a:r>
              <a:rPr lang="it-IT" dirty="0" smtClean="0"/>
              <a:t>Per gli altri settori, viene ipotizzata un’autorizzazione dell’ AGCM:</a:t>
            </a:r>
          </a:p>
          <a:p>
            <a:pPr marL="804863" indent="-273050" algn="just">
              <a:spcBef>
                <a:spcPts val="0"/>
              </a:spcBef>
              <a:buFont typeface="Wingdings" pitchFamily="2" charset="2"/>
              <a:buChar char="ü"/>
              <a:defRPr/>
            </a:pPr>
            <a:r>
              <a:rPr lang="it-IT" dirty="0" smtClean="0"/>
              <a:t>al momento della costituzione (per assicurarsi che la partecipata svolga un ruolo che non possa essere svolto da aziende private)</a:t>
            </a:r>
          </a:p>
          <a:p>
            <a:pPr marL="804863" indent="-273050" algn="just">
              <a:spcBef>
                <a:spcPts val="0"/>
              </a:spcBef>
              <a:buFont typeface="Wingdings" pitchFamily="2" charset="2"/>
              <a:buChar char="ü"/>
              <a:defRPr/>
            </a:pPr>
            <a:r>
              <a:rPr lang="it-IT" dirty="0" smtClean="0"/>
              <a:t>alla scadenza del contratto di servizio</a:t>
            </a:r>
          </a:p>
          <a:p>
            <a:pPr marL="804863" indent="-273050" algn="just">
              <a:spcBef>
                <a:spcPts val="0"/>
              </a:spcBef>
              <a:buFont typeface="Wingdings" pitchFamily="2" charset="2"/>
              <a:buChar char="ü"/>
              <a:defRPr/>
            </a:pPr>
            <a:r>
              <a:rPr lang="it-IT" dirty="0" smtClean="0"/>
              <a:t>entro 12 mesi dalla novella normativa</a:t>
            </a:r>
          </a:p>
          <a:p>
            <a:pPr marL="804863" indent="-273050" algn="just">
              <a:spcBef>
                <a:spcPts val="0"/>
              </a:spcBef>
              <a:spcAft>
                <a:spcPts val="600"/>
              </a:spcAft>
              <a:buFont typeface="Wingdings" pitchFamily="2" charset="2"/>
              <a:buChar char="ü"/>
              <a:defRPr/>
            </a:pPr>
            <a:r>
              <a:rPr lang="it-IT" dirty="0" smtClean="0"/>
              <a:t>In ogni caso entro il 2017</a:t>
            </a:r>
          </a:p>
          <a:p>
            <a:pPr marL="531813" indent="-354013" algn="just">
              <a:spcBef>
                <a:spcPts val="0"/>
              </a:spcBef>
              <a:spcAft>
                <a:spcPts val="1200"/>
              </a:spcAft>
              <a:buFont typeface="Wingdings" pitchFamily="2" charset="2"/>
              <a:buChar char="q"/>
              <a:defRPr/>
            </a:pPr>
            <a:r>
              <a:rPr lang="it-IT" dirty="0" smtClean="0"/>
              <a:t>In assenza di una certificazione da parte dell’Ente locale (o, nei casi indicati, dell’AGCM), la partecipata dovrebbe essere liquidata o dismessa entro un termine tassativo stabilito dalla legge</a:t>
            </a:r>
          </a:p>
          <a:p>
            <a:pPr marL="450850" indent="-355600" algn="ctr">
              <a:spcBef>
                <a:spcPts val="0"/>
              </a:spcBef>
              <a:spcAft>
                <a:spcPts val="600"/>
              </a:spcAft>
              <a:buFont typeface="Arial" charset="0"/>
              <a:buNone/>
              <a:defRPr/>
            </a:pPr>
            <a:r>
              <a:rPr lang="it-IT" b="1" dirty="0" smtClean="0"/>
              <a:t>Le domande di fondo:</a:t>
            </a:r>
          </a:p>
          <a:p>
            <a:pPr marL="450850" indent="-355600" algn="just">
              <a:spcBef>
                <a:spcPts val="0"/>
              </a:spcBef>
              <a:buFont typeface="Courier New" pitchFamily="49" charset="0"/>
              <a:buChar char="o"/>
              <a:defRPr/>
            </a:pPr>
            <a:r>
              <a:rPr lang="it-IT" dirty="0" smtClean="0"/>
              <a:t>L’attività da gestire potrebbe essere svolta dal privato?</a:t>
            </a:r>
          </a:p>
          <a:p>
            <a:pPr marL="450850" indent="-355600" algn="just">
              <a:spcBef>
                <a:spcPts val="0"/>
              </a:spcBef>
              <a:buFont typeface="Courier New" pitchFamily="49" charset="0"/>
              <a:buChar char="o"/>
              <a:defRPr/>
            </a:pPr>
            <a:r>
              <a:rPr lang="it-IT" dirty="0" smtClean="0"/>
              <a:t>L’attività da gestire potrebbe essere svolta dall’Ente locale senza ricorrere a una società partecipata?</a:t>
            </a:r>
            <a:endParaRPr lang="it-IT" dirty="0"/>
          </a:p>
        </p:txBody>
      </p:sp>
      <p:sp>
        <p:nvSpPr>
          <p:cNvPr id="4" name="Segnaposto numero diapositiva 3"/>
          <p:cNvSpPr>
            <a:spLocks noGrp="1"/>
          </p:cNvSpPr>
          <p:nvPr>
            <p:ph type="sldNum" sz="quarter" idx="12"/>
          </p:nvPr>
        </p:nvSpPr>
        <p:spPr/>
        <p:txBody>
          <a:bodyPr/>
          <a:lstStyle/>
          <a:p>
            <a:pPr>
              <a:defRPr/>
            </a:pPr>
            <a:fld id="{BC833C6A-FAF3-4AFB-BC16-DA57B2ECD138}" type="slidenum">
              <a:rPr lang="it-IT" smtClean="0"/>
              <a:pPr>
                <a:defRPr/>
              </a:pPr>
              <a:t>16</a:t>
            </a:fld>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2000" b="1" dirty="0" smtClean="0"/>
              <a:t>LA LEGGE </a:t>
            </a:r>
            <a:r>
              <a:rPr lang="it-IT" sz="2000" b="1" dirty="0" err="1" smtClean="0"/>
              <a:t>DI</a:t>
            </a:r>
            <a:r>
              <a:rPr lang="it-IT" sz="2000" b="1" dirty="0" smtClean="0"/>
              <a:t> STABILITÀ 2015 E I SERVIZI PUBBLICI LOCALI: </a:t>
            </a:r>
            <a:br>
              <a:rPr lang="it-IT" sz="2000" b="1" dirty="0" smtClean="0"/>
            </a:br>
            <a:r>
              <a:rPr lang="it-IT" sz="2000" b="1" dirty="0" smtClean="0"/>
              <a:t>LE NOVITÀ DELL’ART. 1 DELLA LEGGE 190/2014</a:t>
            </a:r>
            <a:endParaRPr lang="it-IT" sz="2000" dirty="0"/>
          </a:p>
        </p:txBody>
      </p:sp>
      <p:sp>
        <p:nvSpPr>
          <p:cNvPr id="3" name="Segnaposto contenuto 2"/>
          <p:cNvSpPr>
            <a:spLocks noGrp="1"/>
          </p:cNvSpPr>
          <p:nvPr>
            <p:ph idx="1"/>
          </p:nvPr>
        </p:nvSpPr>
        <p:spPr>
          <a:xfrm>
            <a:off x="457200" y="1412776"/>
            <a:ext cx="8229600" cy="4536504"/>
          </a:xfrm>
        </p:spPr>
        <p:txBody>
          <a:bodyPr anchor="ctr">
            <a:noAutofit/>
          </a:bodyPr>
          <a:lstStyle/>
          <a:p>
            <a:pPr marL="514350" indent="-514350" algn="just">
              <a:buFont typeface="+mj-lt"/>
              <a:buAutoNum type="alphaLcParenR"/>
            </a:pPr>
            <a:r>
              <a:rPr lang="it-IT" sz="2400" b="1" dirty="0" smtClean="0"/>
              <a:t>art. 1, comma 609</a:t>
            </a:r>
            <a:r>
              <a:rPr lang="it-IT" sz="2400" dirty="0" smtClean="0"/>
              <a:t>: il potenziamento della riorganizzazione dei servizi pubblici locali a rete di rilevanza economica</a:t>
            </a:r>
          </a:p>
          <a:p>
            <a:pPr marL="514350" indent="-514350" algn="just">
              <a:buFont typeface="+mj-lt"/>
              <a:buAutoNum type="alphaLcParenR"/>
            </a:pPr>
            <a:r>
              <a:rPr lang="it-IT" sz="2400" b="1" i="1" u="sng" dirty="0" smtClean="0"/>
              <a:t>art. 1, dal comma 611 al comma 614 :</a:t>
            </a:r>
            <a:r>
              <a:rPr lang="it-IT" sz="2400" i="1" u="sng" dirty="0" smtClean="0"/>
              <a:t> il piano operativo di razionalizzazione delle partecipazioni</a:t>
            </a:r>
          </a:p>
          <a:p>
            <a:pPr marL="514350" indent="-514350" algn="just">
              <a:buFont typeface="+mj-lt"/>
              <a:buAutoNum type="alphaLcParenR"/>
            </a:pPr>
            <a:r>
              <a:rPr lang="it-IT" sz="2400" b="1" dirty="0" smtClean="0"/>
              <a:t> art. 1, comma 615 </a:t>
            </a:r>
            <a:r>
              <a:rPr lang="it-IT" sz="2400" dirty="0" smtClean="0"/>
              <a:t>: l’affidamento in house del servizio idrico integrato</a:t>
            </a:r>
          </a:p>
          <a:p>
            <a:pPr marL="514350" indent="-514350" algn="just">
              <a:buFont typeface="+mj-lt"/>
              <a:buAutoNum type="alphaLcParenR"/>
            </a:pPr>
            <a:r>
              <a:rPr lang="it-IT" sz="2400" b="1" dirty="0" smtClean="0"/>
              <a:t>art. 1, comma 616: </a:t>
            </a:r>
            <a:r>
              <a:rPr lang="it-IT" sz="2400" dirty="0" smtClean="0"/>
              <a:t>estensione e proroga delle agevolazioni fiscali per lo scioglimento delle partecipate</a:t>
            </a:r>
            <a:endParaRPr lang="it-IT" sz="24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17</a:t>
            </a:fld>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a:xfrm>
            <a:off x="457200" y="188913"/>
            <a:ext cx="8229600" cy="719807"/>
          </a:xfrm>
        </p:spPr>
        <p:txBody>
          <a:bodyPr>
            <a:normAutofit/>
          </a:bodyPr>
          <a:lstStyle/>
          <a:p>
            <a:pPr eaLnBrk="1" hangingPunct="1"/>
            <a:r>
              <a:rPr lang="it-IT" sz="2000" b="1" dirty="0" smtClean="0"/>
              <a:t>IL PROCESSO </a:t>
            </a:r>
            <a:r>
              <a:rPr lang="it-IT" sz="2000" b="1" dirty="0" err="1" smtClean="0"/>
              <a:t>DI</a:t>
            </a:r>
            <a:r>
              <a:rPr lang="it-IT" sz="2000" b="1" dirty="0" smtClean="0"/>
              <a:t> RAZIONALIZZAZIONE DELLE PARTECIPATE:</a:t>
            </a:r>
            <a:br>
              <a:rPr lang="it-IT" sz="2000" b="1" dirty="0" smtClean="0"/>
            </a:br>
            <a:r>
              <a:rPr lang="it-IT" sz="2000" b="1" dirty="0" smtClean="0"/>
              <a:t> LE RESPONSABILITÀ E LE INCOMBENZE DELL’ENTE SOCIO</a:t>
            </a:r>
          </a:p>
        </p:txBody>
      </p:sp>
      <p:sp>
        <p:nvSpPr>
          <p:cNvPr id="3" name="Segnaposto contenuto 2"/>
          <p:cNvSpPr>
            <a:spLocks noGrp="1"/>
          </p:cNvSpPr>
          <p:nvPr>
            <p:ph idx="1"/>
          </p:nvPr>
        </p:nvSpPr>
        <p:spPr>
          <a:xfrm>
            <a:off x="250825" y="1124744"/>
            <a:ext cx="8569325" cy="5256584"/>
          </a:xfrm>
        </p:spPr>
        <p:txBody>
          <a:bodyPr rtlCol="0" anchor="ctr">
            <a:noAutofit/>
          </a:bodyPr>
          <a:lstStyle/>
          <a:p>
            <a:pPr marL="355600" indent="-355600" algn="just" eaLnBrk="1" fontAlgn="auto" hangingPunct="1">
              <a:lnSpc>
                <a:spcPts val="2100"/>
              </a:lnSpc>
              <a:spcBef>
                <a:spcPts val="0"/>
              </a:spcBef>
              <a:spcAft>
                <a:spcPts val="600"/>
              </a:spcAft>
              <a:buFont typeface="Arial" pitchFamily="34" charset="0"/>
              <a:buAutoNum type="alphaLcParenR"/>
              <a:defRPr/>
            </a:pPr>
            <a:r>
              <a:rPr lang="it-IT" sz="2000" dirty="0" smtClean="0"/>
              <a:t>Nomina degli amministratori (in Assemblea o ex art. 2449 c.c.)</a:t>
            </a:r>
          </a:p>
          <a:p>
            <a:pPr marL="355600" indent="-355600" algn="just" eaLnBrk="1" fontAlgn="auto" hangingPunct="1">
              <a:lnSpc>
                <a:spcPts val="2100"/>
              </a:lnSpc>
              <a:spcBef>
                <a:spcPts val="0"/>
              </a:spcBef>
              <a:spcAft>
                <a:spcPts val="600"/>
              </a:spcAft>
              <a:buFont typeface="Arial" pitchFamily="34" charset="0"/>
              <a:buAutoNum type="alphaLcParenR"/>
              <a:defRPr/>
            </a:pPr>
            <a:r>
              <a:rPr lang="it-IT" sz="2000" dirty="0" smtClean="0"/>
              <a:t>Osservanza degli eventuali patti parasociali</a:t>
            </a:r>
          </a:p>
          <a:p>
            <a:pPr marL="355600" indent="-355600" algn="just" eaLnBrk="1" fontAlgn="auto" hangingPunct="1">
              <a:lnSpc>
                <a:spcPts val="2100"/>
              </a:lnSpc>
              <a:spcBef>
                <a:spcPts val="0"/>
              </a:spcBef>
              <a:spcAft>
                <a:spcPts val="600"/>
              </a:spcAft>
              <a:buFont typeface="Arial" pitchFamily="34" charset="0"/>
              <a:buAutoNum type="alphaLcParenR"/>
              <a:defRPr/>
            </a:pPr>
            <a:r>
              <a:rPr lang="it-IT" sz="2000" dirty="0" smtClean="0"/>
              <a:t>Verifica del rispetto degli adempimenti previsti a carico delle società ex </a:t>
            </a:r>
            <a:r>
              <a:rPr lang="it-IT" sz="2000" dirty="0" err="1" smtClean="0"/>
              <a:t>lege</a:t>
            </a:r>
            <a:r>
              <a:rPr lang="it-IT" sz="2000" dirty="0" smtClean="0"/>
              <a:t> e/o da atti amministrativi della PA</a:t>
            </a:r>
          </a:p>
          <a:p>
            <a:pPr marL="355600" indent="-355600" algn="just" eaLnBrk="1" fontAlgn="auto" hangingPunct="1">
              <a:lnSpc>
                <a:spcPts val="2100"/>
              </a:lnSpc>
              <a:spcBef>
                <a:spcPts val="0"/>
              </a:spcBef>
              <a:spcAft>
                <a:spcPts val="600"/>
              </a:spcAft>
              <a:buFont typeface="Arial" pitchFamily="34" charset="0"/>
              <a:buAutoNum type="alphaLcParenR"/>
              <a:defRPr/>
            </a:pPr>
            <a:r>
              <a:rPr lang="it-IT" sz="2000" b="1" dirty="0" smtClean="0"/>
              <a:t>Monitoraggio della gestione societaria,</a:t>
            </a:r>
            <a:r>
              <a:rPr lang="it-IT" sz="2000" dirty="0" smtClean="0"/>
              <a:t> nelle diverse forme:</a:t>
            </a:r>
          </a:p>
          <a:p>
            <a:pPr marL="627063" indent="-354013" algn="just" eaLnBrk="1" fontAlgn="auto" hangingPunct="1">
              <a:lnSpc>
                <a:spcPts val="2100"/>
              </a:lnSpc>
              <a:spcBef>
                <a:spcPts val="0"/>
              </a:spcBef>
              <a:spcAft>
                <a:spcPts val="0"/>
              </a:spcAft>
              <a:buFont typeface="Wingdings" pitchFamily="2" charset="2"/>
              <a:buChar char="Ø"/>
              <a:tabLst>
                <a:tab pos="723900" algn="l"/>
              </a:tabLst>
              <a:defRPr/>
            </a:pPr>
            <a:r>
              <a:rPr lang="it-IT" sz="2000" dirty="0" smtClean="0"/>
              <a:t>ex ante, orientato all’analisi del piano industriale e del budget</a:t>
            </a:r>
          </a:p>
          <a:p>
            <a:pPr marL="627063" indent="-354013" algn="just" eaLnBrk="1" fontAlgn="auto" hangingPunct="1">
              <a:lnSpc>
                <a:spcPts val="2100"/>
              </a:lnSpc>
              <a:spcBef>
                <a:spcPts val="0"/>
              </a:spcBef>
              <a:spcAft>
                <a:spcPts val="0"/>
              </a:spcAft>
              <a:buFont typeface="Wingdings" pitchFamily="2" charset="2"/>
              <a:buChar char="Ø"/>
              <a:tabLst>
                <a:tab pos="723900" algn="l"/>
              </a:tabLst>
              <a:defRPr/>
            </a:pPr>
            <a:r>
              <a:rPr lang="it-IT" sz="2000" dirty="0" smtClean="0"/>
              <a:t>concomitante attraverso report periodici economico/finanziari sullo stato di attuazione del budget e dei programmi</a:t>
            </a:r>
          </a:p>
          <a:p>
            <a:pPr marL="627063" indent="-354013" algn="just" eaLnBrk="1" fontAlgn="auto" hangingPunct="1">
              <a:lnSpc>
                <a:spcPts val="2100"/>
              </a:lnSpc>
              <a:spcBef>
                <a:spcPts val="0"/>
              </a:spcBef>
              <a:spcAft>
                <a:spcPts val="600"/>
              </a:spcAft>
              <a:buFont typeface="Wingdings" pitchFamily="2" charset="2"/>
              <a:buChar char="Ø"/>
              <a:tabLst>
                <a:tab pos="723900" algn="l"/>
              </a:tabLst>
              <a:defRPr/>
            </a:pPr>
            <a:r>
              <a:rPr lang="it-IT" sz="2000" dirty="0" smtClean="0"/>
              <a:t>ex post attraverso l’analisi del bilancio</a:t>
            </a:r>
          </a:p>
          <a:p>
            <a:pPr marL="355600" indent="-355600" algn="just" eaLnBrk="1" fontAlgn="auto" hangingPunct="1">
              <a:lnSpc>
                <a:spcPts val="2100"/>
              </a:lnSpc>
              <a:spcBef>
                <a:spcPts val="0"/>
              </a:spcBef>
              <a:spcAft>
                <a:spcPts val="1200"/>
              </a:spcAft>
              <a:buFont typeface="Arial" pitchFamily="34" charset="0"/>
              <a:buNone/>
              <a:defRPr/>
            </a:pPr>
            <a:r>
              <a:rPr lang="it-IT" sz="2000" b="1" dirty="0" smtClean="0"/>
              <a:t>e) 	</a:t>
            </a:r>
            <a:r>
              <a:rPr lang="it-IT" sz="2000" b="1" u="sng" dirty="0" smtClean="0"/>
              <a:t>Analisi e controllo sul valore delle partecipazioni, per compiere scelte più adeguate di investimento e di razionalizzazione</a:t>
            </a:r>
          </a:p>
          <a:p>
            <a:pPr marL="95250" indent="-95250" eaLnBrk="1" fontAlgn="auto" hangingPunct="1">
              <a:lnSpc>
                <a:spcPts val="2100"/>
              </a:lnSpc>
              <a:spcBef>
                <a:spcPts val="0"/>
              </a:spcBef>
              <a:spcAft>
                <a:spcPts val="600"/>
              </a:spcAft>
              <a:buFont typeface="Arial" pitchFamily="34" charset="0"/>
              <a:buNone/>
              <a:defRPr/>
            </a:pPr>
            <a:r>
              <a:rPr lang="it-IT" sz="2000" dirty="0" smtClean="0"/>
              <a:t>	All’Ente socio spetta poi </a:t>
            </a:r>
            <a:r>
              <a:rPr lang="it-IT" sz="2000" b="1" dirty="0" smtClean="0"/>
              <a:t>il controllo di efficacia sui servizi </a:t>
            </a:r>
            <a:r>
              <a:rPr lang="it-IT" sz="2000" dirty="0" smtClean="0"/>
              <a:t>affidati:</a:t>
            </a:r>
          </a:p>
          <a:p>
            <a:pPr marL="627063" indent="-354013" algn="just" eaLnBrk="1" fontAlgn="auto" hangingPunct="1">
              <a:lnSpc>
                <a:spcPts val="2100"/>
              </a:lnSpc>
              <a:spcBef>
                <a:spcPts val="0"/>
              </a:spcBef>
              <a:spcAft>
                <a:spcPts val="0"/>
              </a:spcAft>
              <a:buFont typeface="Wingdings" pitchFamily="2" charset="2"/>
              <a:buChar char="Ø"/>
              <a:tabLst>
                <a:tab pos="723900" algn="l"/>
              </a:tabLst>
              <a:defRPr/>
            </a:pPr>
            <a:r>
              <a:rPr lang="it-IT" sz="2000" dirty="0" smtClean="0"/>
              <a:t>ex ante, in sede di definizione del contratto di servizio</a:t>
            </a:r>
          </a:p>
          <a:p>
            <a:pPr marL="627063" indent="-354013" algn="just" eaLnBrk="1" fontAlgn="auto" hangingPunct="1">
              <a:lnSpc>
                <a:spcPts val="2100"/>
              </a:lnSpc>
              <a:spcBef>
                <a:spcPts val="0"/>
              </a:spcBef>
              <a:spcAft>
                <a:spcPts val="0"/>
              </a:spcAft>
              <a:buFont typeface="Wingdings" pitchFamily="2" charset="2"/>
              <a:buChar char="Ø"/>
              <a:tabLst>
                <a:tab pos="723900" algn="l"/>
              </a:tabLst>
              <a:defRPr/>
            </a:pPr>
            <a:r>
              <a:rPr lang="it-IT" sz="2000" dirty="0" smtClean="0"/>
              <a:t>concomitante, mediante report periodici sullo stato di attuazione degli obiettivi previsti nei contratti di servizio e nei piani industriali</a:t>
            </a:r>
          </a:p>
          <a:p>
            <a:pPr marL="627063" indent="-354013" algn="just" eaLnBrk="1" fontAlgn="auto" hangingPunct="1">
              <a:lnSpc>
                <a:spcPts val="2100"/>
              </a:lnSpc>
              <a:spcBef>
                <a:spcPts val="0"/>
              </a:spcBef>
              <a:spcAft>
                <a:spcPts val="0"/>
              </a:spcAft>
              <a:buFont typeface="Wingdings" pitchFamily="2" charset="2"/>
              <a:buChar char="Ø"/>
              <a:tabLst>
                <a:tab pos="723900" algn="l"/>
              </a:tabLst>
              <a:defRPr/>
            </a:pPr>
            <a:r>
              <a:rPr lang="it-IT" sz="2000" dirty="0" smtClean="0"/>
              <a:t>ex post, con la valutazione degli standard </a:t>
            </a:r>
            <a:r>
              <a:rPr lang="it-IT" sz="2000" dirty="0" err="1" smtClean="0"/>
              <a:t>quali-quantitativi</a:t>
            </a:r>
            <a:r>
              <a:rPr lang="it-IT" sz="2000" dirty="0" smtClean="0"/>
              <a:t>, la </a:t>
            </a:r>
            <a:r>
              <a:rPr lang="it-IT" sz="2000" dirty="0" err="1" smtClean="0"/>
              <a:t>customer</a:t>
            </a:r>
            <a:r>
              <a:rPr lang="it-IT" sz="2000" dirty="0" smtClean="0"/>
              <a:t> </a:t>
            </a:r>
            <a:r>
              <a:rPr lang="it-IT" sz="2000" dirty="0" err="1" smtClean="0"/>
              <a:t>satisfaction</a:t>
            </a:r>
            <a:r>
              <a:rPr lang="it-IT" sz="2000" dirty="0" smtClean="0"/>
              <a:t> e la relazione sulla gestione del Cda</a:t>
            </a:r>
          </a:p>
        </p:txBody>
      </p:sp>
      <p:sp>
        <p:nvSpPr>
          <p:cNvPr id="4" name="Segnaposto numero diapositiva 3"/>
          <p:cNvSpPr>
            <a:spLocks noGrp="1"/>
          </p:cNvSpPr>
          <p:nvPr>
            <p:ph type="sldNum" sz="quarter" idx="12"/>
          </p:nvPr>
        </p:nvSpPr>
        <p:spPr/>
        <p:txBody>
          <a:bodyPr/>
          <a:lstStyle/>
          <a:p>
            <a:pPr>
              <a:defRPr/>
            </a:pPr>
            <a:fld id="{D805C3B2-F642-4593-9A7C-BF6021F6A24D}" type="slidenum">
              <a:rPr lang="it-IT"/>
              <a:pPr>
                <a:defRPr/>
              </a:pPr>
              <a:t>18</a:t>
            </a:fld>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260648"/>
            <a:ext cx="7920880" cy="648072"/>
          </a:xfrm>
        </p:spPr>
        <p:txBody>
          <a:bodyPr>
            <a:normAutofit/>
          </a:bodyPr>
          <a:lstStyle/>
          <a:p>
            <a:r>
              <a:rPr lang="it-IT" sz="1900" b="1" dirty="0" smtClean="0"/>
              <a:t>IL COMMA 611: IL PIANO OPERATIVO </a:t>
            </a:r>
            <a:r>
              <a:rPr lang="it-IT" sz="1900" b="1" dirty="0" err="1" smtClean="0"/>
              <a:t>DI</a:t>
            </a:r>
            <a:r>
              <a:rPr lang="it-IT" sz="1900" b="1" dirty="0" smtClean="0"/>
              <a:t> RAZIONALIZZAZIONE</a:t>
            </a:r>
            <a:endParaRPr lang="it-IT" sz="1900" b="1" dirty="0"/>
          </a:p>
        </p:txBody>
      </p:sp>
      <p:sp>
        <p:nvSpPr>
          <p:cNvPr id="3" name="Sottotitolo 2"/>
          <p:cNvSpPr>
            <a:spLocks noGrp="1"/>
          </p:cNvSpPr>
          <p:nvPr>
            <p:ph type="subTitle" idx="1"/>
          </p:nvPr>
        </p:nvSpPr>
        <p:spPr>
          <a:xfrm>
            <a:off x="467544" y="1052736"/>
            <a:ext cx="8136904" cy="5256584"/>
          </a:xfrm>
        </p:spPr>
        <p:txBody>
          <a:bodyPr anchor="ctr">
            <a:normAutofit fontScale="92500" lnSpcReduction="10000"/>
          </a:bodyPr>
          <a:lstStyle/>
          <a:p>
            <a:pPr>
              <a:lnSpc>
                <a:spcPct val="80000"/>
              </a:lnSpc>
              <a:spcBef>
                <a:spcPts val="600"/>
              </a:spcBef>
              <a:spcAft>
                <a:spcPts val="2400"/>
              </a:spcAft>
            </a:pPr>
            <a:r>
              <a:rPr lang="it-IT" sz="2200" b="1" i="1" dirty="0" smtClean="0">
                <a:solidFill>
                  <a:schemeClr val="tx1"/>
                </a:solidFill>
              </a:rPr>
              <a:t>La </a:t>
            </a:r>
            <a:r>
              <a:rPr lang="it-IT" sz="2200" b="1" i="1" dirty="0" err="1" smtClean="0">
                <a:solidFill>
                  <a:schemeClr val="tx1"/>
                </a:solidFill>
              </a:rPr>
              <a:t>ratio</a:t>
            </a:r>
            <a:r>
              <a:rPr lang="it-IT" sz="2200" b="1" i="1" dirty="0" smtClean="0">
                <a:solidFill>
                  <a:schemeClr val="tx1"/>
                </a:solidFill>
              </a:rPr>
              <a:t> </a:t>
            </a:r>
            <a:r>
              <a:rPr lang="it-IT" sz="2200" b="1" i="1" dirty="0" err="1" smtClean="0">
                <a:solidFill>
                  <a:schemeClr val="tx1"/>
                </a:solidFill>
              </a:rPr>
              <a:t>legis</a:t>
            </a:r>
            <a:r>
              <a:rPr lang="it-IT" sz="2200" b="1" i="1" dirty="0" smtClean="0">
                <a:solidFill>
                  <a:schemeClr val="tx1"/>
                </a:solidFill>
              </a:rPr>
              <a:t> della disposizione</a:t>
            </a:r>
          </a:p>
          <a:p>
            <a:pPr algn="just">
              <a:spcBef>
                <a:spcPts val="0"/>
              </a:spcBef>
              <a:spcAft>
                <a:spcPts val="600"/>
              </a:spcAft>
            </a:pPr>
            <a:r>
              <a:rPr lang="it-IT" sz="2200" dirty="0" smtClean="0">
                <a:solidFill>
                  <a:schemeClr val="tx1"/>
                </a:solidFill>
              </a:rPr>
              <a:t>Per contenere la spesa pubblica e per il buon andamento dell’azione amministrativa, dal </a:t>
            </a:r>
            <a:r>
              <a:rPr lang="it-IT" sz="2200" b="1" dirty="0" smtClean="0">
                <a:solidFill>
                  <a:schemeClr val="tx1"/>
                </a:solidFill>
              </a:rPr>
              <a:t>1.1.2015</a:t>
            </a:r>
            <a:r>
              <a:rPr lang="it-IT" sz="2200" dirty="0" smtClean="0">
                <a:solidFill>
                  <a:schemeClr val="tx1"/>
                </a:solidFill>
              </a:rPr>
              <a:t> gli Enti locali avviano un processo di </a:t>
            </a:r>
            <a:r>
              <a:rPr lang="it-IT" sz="2200" u="sng" dirty="0" smtClean="0">
                <a:solidFill>
                  <a:schemeClr val="tx1"/>
                </a:solidFill>
              </a:rPr>
              <a:t>razionalizzazione delle partecipate dirette e indirette</a:t>
            </a:r>
            <a:r>
              <a:rPr lang="it-IT" sz="2200" dirty="0" smtClean="0">
                <a:solidFill>
                  <a:schemeClr val="tx1"/>
                </a:solidFill>
              </a:rPr>
              <a:t>, al fine di conseguire la riduzione degli </a:t>
            </a:r>
            <a:r>
              <a:rPr lang="it-IT" sz="2200" dirty="0" err="1" smtClean="0">
                <a:solidFill>
                  <a:schemeClr val="tx1"/>
                </a:solidFill>
              </a:rPr>
              <a:t>asset</a:t>
            </a:r>
            <a:r>
              <a:rPr lang="it-IT" sz="2200" dirty="0" smtClean="0">
                <a:solidFill>
                  <a:schemeClr val="tx1"/>
                </a:solidFill>
              </a:rPr>
              <a:t> strutturali  (accorpando, liquidando o cedendo le quote, ed eventualmente </a:t>
            </a:r>
            <a:r>
              <a:rPr lang="it-IT" sz="2200" dirty="0" err="1" smtClean="0">
                <a:solidFill>
                  <a:schemeClr val="tx1"/>
                </a:solidFill>
              </a:rPr>
              <a:t>internalizzando</a:t>
            </a:r>
            <a:r>
              <a:rPr lang="it-IT" sz="2200" dirty="0" smtClean="0">
                <a:solidFill>
                  <a:schemeClr val="tx1"/>
                </a:solidFill>
              </a:rPr>
              <a:t> le funzioni) entro il </a:t>
            </a:r>
            <a:r>
              <a:rPr lang="it-IT" sz="2200" b="1" dirty="0" smtClean="0">
                <a:solidFill>
                  <a:schemeClr val="tx1"/>
                </a:solidFill>
              </a:rPr>
              <a:t>31.12.2015</a:t>
            </a:r>
            <a:r>
              <a:rPr lang="it-IT" sz="2200" dirty="0" smtClean="0">
                <a:solidFill>
                  <a:schemeClr val="tx1"/>
                </a:solidFill>
              </a:rPr>
              <a:t>, tenendo conto dei seguenti criteri:</a:t>
            </a:r>
          </a:p>
          <a:p>
            <a:pPr marL="261938" indent="-261938" algn="just">
              <a:lnSpc>
                <a:spcPct val="80000"/>
              </a:lnSpc>
              <a:buAutoNum type="alphaLcParenR"/>
            </a:pPr>
            <a:r>
              <a:rPr lang="it-IT" sz="2200" dirty="0" smtClean="0">
                <a:solidFill>
                  <a:schemeClr val="tx1"/>
                </a:solidFill>
              </a:rPr>
              <a:t>eliminazione delle società e delle partecipazioni non indispensabili alle finalità istituzionali, anche mediante messa in liquidazione o cessione</a:t>
            </a:r>
          </a:p>
          <a:p>
            <a:pPr marL="261938" indent="-261938" algn="just">
              <a:lnSpc>
                <a:spcPct val="80000"/>
              </a:lnSpc>
              <a:buFont typeface="Arial" pitchFamily="34" charset="0"/>
              <a:buAutoNum type="alphaLcParenR"/>
            </a:pPr>
            <a:r>
              <a:rPr lang="it-IT" sz="2200" dirty="0" smtClean="0">
                <a:solidFill>
                  <a:schemeClr val="tx1"/>
                </a:solidFill>
              </a:rPr>
              <a:t>soppressione delle società composte da soli amministratori o da un numero di amministratori superiore a quello dei dipendenti;</a:t>
            </a:r>
          </a:p>
          <a:p>
            <a:pPr marL="261938" indent="-261938" algn="just">
              <a:lnSpc>
                <a:spcPct val="80000"/>
              </a:lnSpc>
              <a:buFont typeface="Arial" pitchFamily="34" charset="0"/>
              <a:buAutoNum type="alphaLcParenR"/>
            </a:pPr>
            <a:r>
              <a:rPr lang="it-IT" sz="2200" dirty="0" smtClean="0">
                <a:solidFill>
                  <a:schemeClr val="tx1"/>
                </a:solidFill>
              </a:rPr>
              <a:t>eliminazione delle partecipazioni in società che svolgono attività analoghe o similari a quelle svolte da altre società partecipate o da organismi strumentali, anche mediante operazioni di fusione o di </a:t>
            </a:r>
            <a:r>
              <a:rPr lang="it-IT" sz="2200" dirty="0" err="1" smtClean="0">
                <a:solidFill>
                  <a:schemeClr val="tx1"/>
                </a:solidFill>
              </a:rPr>
              <a:t>internalizzazione</a:t>
            </a:r>
            <a:r>
              <a:rPr lang="it-IT" sz="2200" dirty="0" smtClean="0">
                <a:solidFill>
                  <a:schemeClr val="tx1"/>
                </a:solidFill>
              </a:rPr>
              <a:t> delle funzioni;</a:t>
            </a:r>
          </a:p>
          <a:p>
            <a:pPr marL="261938" indent="-261938" algn="just">
              <a:lnSpc>
                <a:spcPct val="80000"/>
              </a:lnSpc>
              <a:buFont typeface="Arial" pitchFamily="34" charset="0"/>
              <a:buAutoNum type="alphaLcParenR"/>
            </a:pPr>
            <a:r>
              <a:rPr lang="it-IT" sz="2200" dirty="0" smtClean="0">
                <a:solidFill>
                  <a:schemeClr val="tx1"/>
                </a:solidFill>
              </a:rPr>
              <a:t>aggregazione di società di SPL di rilevanza economica;</a:t>
            </a:r>
          </a:p>
          <a:p>
            <a:pPr marL="261938" indent="-261938" algn="just">
              <a:lnSpc>
                <a:spcPct val="80000"/>
              </a:lnSpc>
              <a:buFont typeface="Arial" pitchFamily="34" charset="0"/>
              <a:buAutoNum type="alphaLcParenR"/>
            </a:pPr>
            <a:r>
              <a:rPr lang="it-IT" sz="2200" dirty="0" smtClean="0">
                <a:solidFill>
                  <a:schemeClr val="tx1"/>
                </a:solidFill>
              </a:rPr>
              <a:t>contenimento dei costi di funzionamento, anche mediante riorganizzazione degli organi amministrativi e di controllo e delle strutture aziendali, nonché attraverso la riduzione delle remunerazioni</a:t>
            </a:r>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19</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a:xfrm>
            <a:off x="539750" y="1052736"/>
            <a:ext cx="8229600" cy="4680520"/>
          </a:xfrm>
        </p:spPr>
        <p:txBody>
          <a:bodyPr>
            <a:normAutofit/>
          </a:bodyPr>
          <a:lstStyle/>
          <a:p>
            <a:pPr>
              <a:lnSpc>
                <a:spcPct val="150000"/>
              </a:lnSpc>
            </a:pPr>
            <a:r>
              <a:rPr lang="it-IT" sz="2000" b="1" dirty="0" smtClean="0"/>
              <a:t>LA GESTIONE DEI</a:t>
            </a:r>
            <a:br>
              <a:rPr lang="it-IT" sz="2000" b="1" dirty="0" smtClean="0"/>
            </a:br>
            <a:r>
              <a:rPr lang="it-IT" sz="2000" b="1" dirty="0" smtClean="0"/>
              <a:t> SERVIZI PUBBLICI LOCALI:</a:t>
            </a:r>
            <a:br>
              <a:rPr lang="it-IT" sz="2000" b="1" dirty="0" smtClean="0"/>
            </a:br>
            <a:r>
              <a:rPr lang="it-IT" sz="2000" b="1" dirty="0" smtClean="0"/>
              <a:t/>
            </a:r>
            <a:br>
              <a:rPr lang="it-IT" sz="2000" b="1" dirty="0" smtClean="0"/>
            </a:br>
            <a:r>
              <a:rPr lang="it-IT" sz="2000" b="1" dirty="0" smtClean="0"/>
              <a:t> I NODI E LE CRITICITÀ</a:t>
            </a:r>
            <a:br>
              <a:rPr lang="it-IT" sz="2000" b="1" dirty="0" smtClean="0"/>
            </a:br>
            <a:r>
              <a:rPr lang="it-IT" sz="2000" b="1" dirty="0" smtClean="0"/>
              <a:t>DEL PROCESSO </a:t>
            </a:r>
            <a:r>
              <a:rPr lang="it-IT" sz="2000" b="1" dirty="0" err="1" smtClean="0"/>
              <a:t>DI</a:t>
            </a:r>
            <a:r>
              <a:rPr lang="it-IT" sz="2000" b="1" dirty="0" smtClean="0"/>
              <a:t> ESTERNALIZZAZIONE </a:t>
            </a:r>
            <a:endParaRPr lang="it-IT" sz="2000" dirty="0" smtClean="0"/>
          </a:p>
        </p:txBody>
      </p:sp>
      <p:sp>
        <p:nvSpPr>
          <p:cNvPr id="3" name="Segnaposto numero diapositiva 2"/>
          <p:cNvSpPr>
            <a:spLocks noGrp="1"/>
          </p:cNvSpPr>
          <p:nvPr>
            <p:ph type="sldNum" sz="quarter" idx="12"/>
          </p:nvPr>
        </p:nvSpPr>
        <p:spPr/>
        <p:txBody>
          <a:bodyPr/>
          <a:lstStyle/>
          <a:p>
            <a:pPr>
              <a:defRPr/>
            </a:pPr>
            <a:fld id="{1F6C1F06-94E0-432F-AC9B-E84E075032A6}" type="slidenum">
              <a:rPr lang="it-IT"/>
              <a:pPr>
                <a:defRPr/>
              </a:pPr>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1800" b="1" dirty="0" smtClean="0"/>
              <a:t>IL PERIMETRO </a:t>
            </a:r>
            <a:r>
              <a:rPr lang="it-IT" sz="1800" b="1" dirty="0" err="1" smtClean="0"/>
              <a:t>DI</a:t>
            </a:r>
            <a:r>
              <a:rPr lang="it-IT" sz="1800" b="1" dirty="0" smtClean="0"/>
              <a:t> APPLICAZIONE </a:t>
            </a:r>
            <a:br>
              <a:rPr lang="it-IT" sz="1800" b="1" dirty="0" smtClean="0"/>
            </a:br>
            <a:r>
              <a:rPr lang="it-IT" sz="1800" b="1" dirty="0" smtClean="0"/>
              <a:t>DEL PIANO OPERATIVO </a:t>
            </a:r>
            <a:r>
              <a:rPr lang="it-IT" sz="1800" b="1" dirty="0" err="1" smtClean="0"/>
              <a:t>DI</a:t>
            </a:r>
            <a:r>
              <a:rPr lang="it-IT" sz="1800" b="1" dirty="0" smtClean="0"/>
              <a:t> RAZIONALIZZAZIONE</a:t>
            </a:r>
            <a:endParaRPr lang="it-IT" sz="1800" b="1" dirty="0"/>
          </a:p>
        </p:txBody>
      </p:sp>
      <p:sp>
        <p:nvSpPr>
          <p:cNvPr id="3" name="Segnaposto contenuto 2"/>
          <p:cNvSpPr>
            <a:spLocks noGrp="1"/>
          </p:cNvSpPr>
          <p:nvPr>
            <p:ph idx="1"/>
          </p:nvPr>
        </p:nvSpPr>
        <p:spPr>
          <a:xfrm>
            <a:off x="323528" y="1196752"/>
            <a:ext cx="8363272" cy="5112567"/>
          </a:xfrm>
        </p:spPr>
        <p:txBody>
          <a:bodyPr anchor="ctr">
            <a:noAutofit/>
          </a:bodyPr>
          <a:lstStyle/>
          <a:p>
            <a:pPr algn="just">
              <a:lnSpc>
                <a:spcPct val="80000"/>
              </a:lnSpc>
              <a:buFont typeface="Wingdings" pitchFamily="2" charset="2"/>
              <a:buChar char="Ø"/>
            </a:pPr>
            <a:r>
              <a:rPr lang="it-IT" sz="2000" dirty="0" smtClean="0"/>
              <a:t>I </a:t>
            </a:r>
            <a:r>
              <a:rPr lang="it-IT" sz="2000" b="1" dirty="0" smtClean="0"/>
              <a:t>destinatari  attivi </a:t>
            </a:r>
            <a:r>
              <a:rPr lang="it-IT" sz="2000" dirty="0" smtClean="0"/>
              <a:t>del comma 611 sono le Regioni,  le Province,  i Comuni, le Camere di commercio, le Università, gli Istituti di istruzione universitaria pubblici e le Autorità portuali</a:t>
            </a:r>
          </a:p>
          <a:p>
            <a:pPr algn="just">
              <a:lnSpc>
                <a:spcPct val="80000"/>
              </a:lnSpc>
              <a:buFont typeface="Wingdings" pitchFamily="2" charset="2"/>
              <a:buChar char="Ø"/>
            </a:pPr>
            <a:r>
              <a:rPr lang="it-IT" sz="2000" dirty="0" smtClean="0"/>
              <a:t>L’obbligo di approvare il piano di razionalizzazione è di competenza degli </a:t>
            </a:r>
            <a:r>
              <a:rPr lang="it-IT" sz="2000" u="sng" dirty="0" smtClean="0"/>
              <a:t>organi di vertice </a:t>
            </a:r>
            <a:r>
              <a:rPr lang="it-IT" sz="2000" dirty="0" smtClean="0"/>
              <a:t>delle Amministrazioni sopra elencate (Sindaci per i Comuni, i Presidenti per le Province)</a:t>
            </a:r>
          </a:p>
          <a:p>
            <a:pPr algn="just">
              <a:lnSpc>
                <a:spcPct val="80000"/>
              </a:lnSpc>
              <a:buFont typeface="Wingdings" pitchFamily="2" charset="2"/>
              <a:buChar char="Ø"/>
            </a:pPr>
            <a:r>
              <a:rPr lang="it-IT" sz="2000" dirty="0" smtClean="0"/>
              <a:t>I </a:t>
            </a:r>
            <a:r>
              <a:rPr lang="it-IT" sz="2000" b="1" dirty="0" smtClean="0"/>
              <a:t>destinatari passivi </a:t>
            </a:r>
            <a:r>
              <a:rPr lang="it-IT" sz="2000" dirty="0" smtClean="0"/>
              <a:t>sono le società e le partecipazioni societarie direttamente o indirettamente possedute (società partecipate, società consortili, società cooperative)</a:t>
            </a:r>
          </a:p>
          <a:p>
            <a:pPr algn="just">
              <a:lnSpc>
                <a:spcPct val="80000"/>
              </a:lnSpc>
              <a:buFont typeface="Wingdings" pitchFamily="2" charset="2"/>
              <a:buChar char="Ø"/>
            </a:pPr>
            <a:r>
              <a:rPr lang="it-IT" sz="2000" dirty="0" smtClean="0"/>
              <a:t>Mentre l’art. 3, comma 27 e segg. della legge 244/2007 consentiva la costituzione  o il mantenimento delle sole società </a:t>
            </a:r>
            <a:r>
              <a:rPr lang="it-IT" sz="2000" u="sng" dirty="0" smtClean="0"/>
              <a:t>“non strettamente necessarie”</a:t>
            </a:r>
            <a:r>
              <a:rPr lang="it-IT" sz="2000" dirty="0" smtClean="0"/>
              <a:t> alle finalità istituzionali dell’Ente locale, il comma 611 dispone ora l’eliminazione delle partecipazioni societarie </a:t>
            </a:r>
            <a:r>
              <a:rPr lang="it-IT" sz="2000" u="sng" dirty="0" smtClean="0"/>
              <a:t>“non indispensabili” </a:t>
            </a:r>
            <a:r>
              <a:rPr lang="it-IT" sz="2000" dirty="0" smtClean="0"/>
              <a:t>alle finalità medesime</a:t>
            </a:r>
          </a:p>
          <a:p>
            <a:pPr algn="just">
              <a:lnSpc>
                <a:spcPct val="80000"/>
              </a:lnSpc>
              <a:buFont typeface="Wingdings" pitchFamily="2" charset="2"/>
              <a:buChar char="Ø"/>
            </a:pPr>
            <a:r>
              <a:rPr lang="it-IT" sz="2000" dirty="0" smtClean="0"/>
              <a:t>Mentre l’art. 3, comma 27 e segg. della legge 244/2007 limitava le relative prescrizioni soltanto alle società direttamente partecipate, </a:t>
            </a:r>
            <a:r>
              <a:rPr lang="it-IT" sz="2000" u="sng" dirty="0" smtClean="0"/>
              <a:t>la legge di stabilità 2015 estende l’obbligo di razionalizzazione anche alle società e alle partecipazioni indirette</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20</a:t>
            </a:fld>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124744"/>
            <a:ext cx="8208912" cy="5328592"/>
          </a:xfrm>
        </p:spPr>
        <p:txBody>
          <a:bodyPr anchor="ctr">
            <a:normAutofit fontScale="62500" lnSpcReduction="20000"/>
          </a:bodyPr>
          <a:lstStyle/>
          <a:p>
            <a:pPr marL="261938" indent="-261938" algn="just">
              <a:spcBef>
                <a:spcPts val="0"/>
              </a:spcBef>
              <a:spcAft>
                <a:spcPts val="600"/>
              </a:spcAft>
              <a:buFont typeface="Wingdings" pitchFamily="2" charset="2"/>
              <a:buChar char="Ø"/>
            </a:pPr>
            <a:r>
              <a:rPr lang="it-IT" dirty="0" smtClean="0"/>
              <a:t> Entro il </a:t>
            </a:r>
            <a:r>
              <a:rPr lang="it-IT" b="1" dirty="0" smtClean="0"/>
              <a:t>31.3.2015</a:t>
            </a:r>
            <a:r>
              <a:rPr lang="it-IT" dirty="0" smtClean="0"/>
              <a:t> gli organi di vertice degli Enti locali  definiscono e approvano </a:t>
            </a:r>
            <a:r>
              <a:rPr lang="it-IT" u="sng" dirty="0" smtClean="0"/>
              <a:t>un piano operativo di razionalizzazione </a:t>
            </a:r>
            <a:r>
              <a:rPr lang="it-IT" dirty="0" smtClean="0"/>
              <a:t>delle partecipate dirette e indirette, con le modalità, i tempi di attuazione e i risparmi da conseguire</a:t>
            </a:r>
          </a:p>
          <a:p>
            <a:pPr marL="261938" indent="-261938" algn="just">
              <a:spcBef>
                <a:spcPts val="0"/>
              </a:spcBef>
              <a:spcAft>
                <a:spcPts val="600"/>
              </a:spcAft>
              <a:buFont typeface="Wingdings" pitchFamily="2" charset="2"/>
              <a:buChar char="Ø"/>
            </a:pPr>
            <a:r>
              <a:rPr lang="it-IT" dirty="0" smtClean="0"/>
              <a:t>Tale piano, corredato di un’apposita </a:t>
            </a:r>
            <a:r>
              <a:rPr lang="it-IT" u="sng" dirty="0" smtClean="0"/>
              <a:t>relazione tecnica</a:t>
            </a:r>
            <a:r>
              <a:rPr lang="it-IT" dirty="0" smtClean="0"/>
              <a:t>, che deve evidenziare: le società coinvolte; i tempi di attuazione delle azioni previste nel piano; le modalità di attuazione che dovranno essere indicate per singole azioni (cessioni, fusioni, scissioni ecc); il dettaglio dei risparmi previsti</a:t>
            </a:r>
          </a:p>
          <a:p>
            <a:pPr marL="261938" indent="-261938" algn="just">
              <a:spcBef>
                <a:spcPts val="0"/>
              </a:spcBef>
              <a:spcAft>
                <a:spcPts val="600"/>
              </a:spcAft>
              <a:buFont typeface="Wingdings" pitchFamily="2" charset="2"/>
              <a:buChar char="Ø"/>
            </a:pPr>
            <a:r>
              <a:rPr lang="it-IT" dirty="0" smtClean="0"/>
              <a:t>Il piano va trasmesso alla sezione regionale di controllo della Corte dei conti e pubblicato nel sito web dell’Ente</a:t>
            </a:r>
          </a:p>
          <a:p>
            <a:pPr marL="261938" indent="-261938" algn="just">
              <a:spcBef>
                <a:spcPts val="0"/>
              </a:spcBef>
              <a:spcAft>
                <a:spcPts val="600"/>
              </a:spcAft>
              <a:buFont typeface="Wingdings" pitchFamily="2" charset="2"/>
              <a:buChar char="Ø"/>
            </a:pPr>
            <a:r>
              <a:rPr lang="it-IT" dirty="0" smtClean="0"/>
              <a:t>Entro il </a:t>
            </a:r>
            <a:r>
              <a:rPr lang="it-IT" b="1" dirty="0" smtClean="0"/>
              <a:t>31.3.2016</a:t>
            </a:r>
            <a:r>
              <a:rPr lang="it-IT" dirty="0" smtClean="0"/>
              <a:t>, gli organi di vertice predispongono una relazione sui risultati conseguiti, che è trasmessa alla competente sezione regionale di controllo della Corte dei conti e pubblicata nel sito web dell’Ente</a:t>
            </a:r>
          </a:p>
          <a:p>
            <a:pPr marL="261938" indent="-261938" algn="just">
              <a:spcBef>
                <a:spcPts val="0"/>
              </a:spcBef>
              <a:spcAft>
                <a:spcPts val="1200"/>
              </a:spcAft>
              <a:buFont typeface="Wingdings" pitchFamily="2" charset="2"/>
              <a:buChar char="Ø"/>
            </a:pPr>
            <a:r>
              <a:rPr lang="it-IT" dirty="0" smtClean="0"/>
              <a:t> La pubblicazione del piano e della relazione costituisce obbligo di pubblicità ai sensi del </a:t>
            </a:r>
            <a:r>
              <a:rPr lang="it-IT" dirty="0" err="1" smtClean="0"/>
              <a:t>dlgs</a:t>
            </a:r>
            <a:r>
              <a:rPr lang="it-IT" dirty="0" smtClean="0"/>
              <a:t> 33/2013</a:t>
            </a:r>
          </a:p>
          <a:p>
            <a:pPr marL="88900" indent="0" algn="just">
              <a:buNone/>
            </a:pPr>
            <a:r>
              <a:rPr lang="it-IT" dirty="0" smtClean="0"/>
              <a:t> Nel disimpegno dei piani operativi di riordino si applicano le previsioni di cui all'art. 1, commi da 563 a 568-ter, della legge 147/2013 (</a:t>
            </a:r>
            <a:r>
              <a:rPr lang="it-IT" u="sng" dirty="0" smtClean="0"/>
              <a:t>procedure di sistema di mobilità del personale tra le partecipate)</a:t>
            </a:r>
            <a:r>
              <a:rPr lang="it-IT" dirty="0" smtClean="0"/>
              <a:t>, e le </a:t>
            </a:r>
            <a:r>
              <a:rPr lang="it-IT" u="sng" dirty="0" smtClean="0"/>
              <a:t>agevolazioni fiscali </a:t>
            </a:r>
            <a:r>
              <a:rPr lang="it-IT" dirty="0" smtClean="0"/>
              <a:t>per gli Enti locali che deliberino lo scioglimento o l’alienazione con gara pubblica delle relative società partecipate dirette o indirette </a:t>
            </a:r>
          </a:p>
        </p:txBody>
      </p:sp>
      <p:sp>
        <p:nvSpPr>
          <p:cNvPr id="4" name="Titolo 1"/>
          <p:cNvSpPr>
            <a:spLocks noGrp="1"/>
          </p:cNvSpPr>
          <p:nvPr>
            <p:ph type="title"/>
          </p:nvPr>
        </p:nvSpPr>
        <p:spPr>
          <a:xfrm>
            <a:off x="457200" y="274638"/>
            <a:ext cx="8229600" cy="634082"/>
          </a:xfrm>
        </p:spPr>
        <p:txBody>
          <a:bodyPr>
            <a:noAutofit/>
          </a:bodyPr>
          <a:lstStyle/>
          <a:p>
            <a:r>
              <a:rPr lang="it-IT" sz="2000" b="1" dirty="0" smtClean="0"/>
              <a:t>IL PIANO OPERATIVO: I TEMPI E LE MODALITÀ</a:t>
            </a:r>
            <a:br>
              <a:rPr lang="it-IT" sz="2000" b="1" dirty="0" smtClean="0"/>
            </a:br>
            <a:r>
              <a:rPr lang="it-IT" sz="2000" b="1" dirty="0" smtClean="0"/>
              <a:t>(COMMI 612-614)</a:t>
            </a:r>
            <a:endParaRPr lang="it-IT" sz="2000" b="1" dirty="0"/>
          </a:p>
        </p:txBody>
      </p:sp>
      <p:sp>
        <p:nvSpPr>
          <p:cNvPr id="7" name="Segnaposto numero diapositiva 6"/>
          <p:cNvSpPr>
            <a:spLocks noGrp="1"/>
          </p:cNvSpPr>
          <p:nvPr>
            <p:ph type="sldNum" sz="quarter" idx="12"/>
          </p:nvPr>
        </p:nvSpPr>
        <p:spPr/>
        <p:txBody>
          <a:bodyPr/>
          <a:lstStyle/>
          <a:p>
            <a:fld id="{B007B441-5312-499D-93C3-6E37886527FA}" type="slidenum">
              <a:rPr lang="it-IT" smtClean="0"/>
              <a:pPr/>
              <a:t>21</a:t>
            </a:fld>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2"/>
          <p:cNvSpPr>
            <a:spLocks noGrp="1"/>
          </p:cNvSpPr>
          <p:nvPr>
            <p:ph type="title"/>
          </p:nvPr>
        </p:nvSpPr>
        <p:spPr>
          <a:xfrm>
            <a:off x="323528" y="260648"/>
            <a:ext cx="8496944" cy="720080"/>
          </a:xfrm>
        </p:spPr>
        <p:txBody>
          <a:bodyPr>
            <a:noAutofit/>
          </a:bodyPr>
          <a:lstStyle/>
          <a:p>
            <a:pPr eaLnBrk="1" hangingPunct="1"/>
            <a:r>
              <a:rPr lang="it-IT" sz="1800" b="1" dirty="0" smtClean="0">
                <a:cs typeface="Times New Roman" pitchFamily="18" charset="0"/>
              </a:rPr>
              <a:t>L’ART. 3, COMMA 27 E </a:t>
            </a:r>
            <a:r>
              <a:rPr lang="it-IT" sz="1800" b="1" dirty="0" err="1" smtClean="0">
                <a:cs typeface="Times New Roman" pitchFamily="18" charset="0"/>
              </a:rPr>
              <a:t>SEGG</a:t>
            </a:r>
            <a:r>
              <a:rPr lang="it-IT" sz="1800" b="1" dirty="0" smtClean="0">
                <a:cs typeface="Times New Roman" pitchFamily="18" charset="0"/>
              </a:rPr>
              <a:t>. DELLA LEGGE 244/2007 </a:t>
            </a:r>
            <a:br>
              <a:rPr lang="it-IT" sz="1800" b="1" dirty="0" smtClean="0">
                <a:cs typeface="Times New Roman" pitchFamily="18" charset="0"/>
              </a:rPr>
            </a:br>
            <a:r>
              <a:rPr lang="it-IT" sz="1800" b="1" dirty="0" smtClean="0">
                <a:cs typeface="Times New Roman" pitchFamily="18" charset="0"/>
              </a:rPr>
              <a:t>(RIBADITO DALL’ART. 1, COMMA 611, DELLA L EGGE 190/2014)</a:t>
            </a:r>
            <a:endParaRPr lang="it-IT" sz="1800" b="1" dirty="0" smtClean="0">
              <a:solidFill>
                <a:srgbClr val="000000"/>
              </a:solidFill>
              <a:cs typeface="Times New Roman" pitchFamily="18" charset="0"/>
            </a:endParaRPr>
          </a:p>
        </p:txBody>
      </p:sp>
      <p:sp>
        <p:nvSpPr>
          <p:cNvPr id="58373" name="Rectangle 3"/>
          <p:cNvSpPr>
            <a:spLocks noGrp="1"/>
          </p:cNvSpPr>
          <p:nvPr>
            <p:ph idx="1"/>
          </p:nvPr>
        </p:nvSpPr>
        <p:spPr>
          <a:xfrm>
            <a:off x="251520" y="1124744"/>
            <a:ext cx="8496944" cy="5256584"/>
          </a:xfrm>
        </p:spPr>
        <p:txBody>
          <a:bodyPr anchor="ctr">
            <a:noAutofit/>
          </a:bodyPr>
          <a:lstStyle/>
          <a:p>
            <a:pPr marL="273050" indent="-273050" algn="just">
              <a:lnSpc>
                <a:spcPct val="80000"/>
              </a:lnSpc>
              <a:spcBef>
                <a:spcPct val="0"/>
              </a:spcBef>
              <a:spcAft>
                <a:spcPts val="600"/>
              </a:spcAft>
              <a:buFont typeface="Wingdings" pitchFamily="2" charset="2"/>
              <a:buChar char="Ø"/>
            </a:pPr>
            <a:r>
              <a:rPr lang="it-IT" sz="2000" dirty="0" smtClean="0">
                <a:solidFill>
                  <a:srgbClr val="000000"/>
                </a:solidFill>
                <a:cs typeface="Times New Roman" pitchFamily="18" charset="0"/>
              </a:rPr>
              <a:t>Al fine di tutelare la concorrenza, le PA non possono costituire né detenere partecipazioni anche minoritarie non strettamente necessarie al perseguimento delle relative finalità istituzionali – È sempre </a:t>
            </a:r>
            <a:r>
              <a:rPr lang="it-IT" sz="2000" dirty="0">
                <a:solidFill>
                  <a:srgbClr val="000000"/>
                </a:solidFill>
                <a:cs typeface="Times New Roman" pitchFamily="18" charset="0"/>
              </a:rPr>
              <a:t>ammessa la costituzione di società che producono servizi di interesse generale e che forniscono servizi di committenza o di centrali di committenza a livello </a:t>
            </a:r>
            <a:r>
              <a:rPr lang="it-IT" sz="2000" dirty="0" smtClean="0">
                <a:solidFill>
                  <a:srgbClr val="000000"/>
                </a:solidFill>
                <a:cs typeface="Times New Roman" pitchFamily="18" charset="0"/>
              </a:rPr>
              <a:t>regionale </a:t>
            </a:r>
            <a:r>
              <a:rPr lang="it-IT" sz="2000" b="1" dirty="0" smtClean="0">
                <a:solidFill>
                  <a:srgbClr val="000000"/>
                </a:solidFill>
                <a:cs typeface="Times New Roman" pitchFamily="18" charset="0"/>
              </a:rPr>
              <a:t>(art. 3, c. 27) </a:t>
            </a:r>
            <a:endParaRPr lang="it-IT" sz="2000" b="1" dirty="0">
              <a:solidFill>
                <a:srgbClr val="000000"/>
              </a:solidFill>
              <a:cs typeface="Times New Roman" pitchFamily="18" charset="0"/>
            </a:endParaRPr>
          </a:p>
          <a:p>
            <a:pPr marL="273050" indent="-273050" algn="just">
              <a:lnSpc>
                <a:spcPct val="80000"/>
              </a:lnSpc>
              <a:spcBef>
                <a:spcPct val="0"/>
              </a:spcBef>
              <a:spcAft>
                <a:spcPts val="600"/>
              </a:spcAft>
              <a:buFont typeface="Wingdings" pitchFamily="2" charset="2"/>
              <a:buChar char="Ø"/>
            </a:pPr>
            <a:r>
              <a:rPr lang="it-IT" sz="2000" dirty="0">
                <a:solidFill>
                  <a:srgbClr val="000000"/>
                </a:solidFill>
                <a:cs typeface="Times New Roman" pitchFamily="18" charset="0"/>
              </a:rPr>
              <a:t>L’assunzione di nuove partecipazioni e il mantenimento delle attuali devono essere autorizzati dall’Ente con delibera consiliare, da trasmettersi alla sezione della Corte dei </a:t>
            </a:r>
            <a:r>
              <a:rPr lang="it-IT" sz="2000" dirty="0" smtClean="0">
                <a:solidFill>
                  <a:srgbClr val="000000"/>
                </a:solidFill>
                <a:cs typeface="Times New Roman" pitchFamily="18" charset="0"/>
              </a:rPr>
              <a:t>conti </a:t>
            </a:r>
            <a:r>
              <a:rPr lang="it-IT" sz="2000" b="1" dirty="0" smtClean="0">
                <a:solidFill>
                  <a:srgbClr val="000000"/>
                </a:solidFill>
                <a:cs typeface="Times New Roman" pitchFamily="18" charset="0"/>
              </a:rPr>
              <a:t>(art. 3, c. 28)</a:t>
            </a:r>
            <a:endParaRPr lang="it-IT" sz="2000" b="1" dirty="0">
              <a:solidFill>
                <a:srgbClr val="000000"/>
              </a:solidFill>
              <a:cs typeface="Times New Roman" pitchFamily="18" charset="0"/>
            </a:endParaRPr>
          </a:p>
          <a:p>
            <a:pPr marL="273050" indent="-273050" algn="just">
              <a:lnSpc>
                <a:spcPct val="80000"/>
              </a:lnSpc>
              <a:spcBef>
                <a:spcPct val="0"/>
              </a:spcBef>
              <a:spcAft>
                <a:spcPts val="600"/>
              </a:spcAft>
              <a:buFont typeface="Wingdings" pitchFamily="2" charset="2"/>
              <a:buChar char="Ø"/>
            </a:pPr>
            <a:r>
              <a:rPr lang="it-IT" sz="2000" dirty="0" smtClean="0">
                <a:solidFill>
                  <a:srgbClr val="000000"/>
                </a:solidFill>
                <a:cs typeface="Times New Roman" pitchFamily="18" charset="0"/>
              </a:rPr>
              <a:t>Entro il 31.12.2010 le </a:t>
            </a:r>
            <a:r>
              <a:rPr lang="it-IT" sz="2000" dirty="0">
                <a:solidFill>
                  <a:srgbClr val="000000"/>
                </a:solidFill>
                <a:cs typeface="Times New Roman" pitchFamily="18" charset="0"/>
              </a:rPr>
              <a:t>partecipazioni societarie incompatibili devono essere </a:t>
            </a:r>
            <a:r>
              <a:rPr lang="it-IT" sz="2000" dirty="0" smtClean="0">
                <a:solidFill>
                  <a:srgbClr val="000000"/>
                </a:solidFill>
                <a:cs typeface="Times New Roman" pitchFamily="18" charset="0"/>
              </a:rPr>
              <a:t>obbligatoriamente cedute con </a:t>
            </a:r>
            <a:r>
              <a:rPr lang="it-IT" sz="2000" dirty="0">
                <a:solidFill>
                  <a:srgbClr val="000000"/>
                </a:solidFill>
                <a:cs typeface="Times New Roman" pitchFamily="18" charset="0"/>
              </a:rPr>
              <a:t>procedure a evidenza </a:t>
            </a:r>
            <a:r>
              <a:rPr lang="it-IT" sz="2000" dirty="0" smtClean="0">
                <a:solidFill>
                  <a:srgbClr val="000000"/>
                </a:solidFill>
                <a:cs typeface="Times New Roman" pitchFamily="18" charset="0"/>
              </a:rPr>
              <a:t>pubblica </a:t>
            </a:r>
            <a:r>
              <a:rPr lang="it-IT" sz="2000" b="1" dirty="0" smtClean="0">
                <a:solidFill>
                  <a:srgbClr val="000000"/>
                </a:solidFill>
                <a:cs typeface="Times New Roman" pitchFamily="18" charset="0"/>
              </a:rPr>
              <a:t>(art. 3, c. 29) </a:t>
            </a:r>
          </a:p>
          <a:p>
            <a:pPr marL="273050" indent="-273050" algn="just">
              <a:lnSpc>
                <a:spcPct val="80000"/>
              </a:lnSpc>
              <a:spcBef>
                <a:spcPct val="0"/>
              </a:spcBef>
              <a:spcAft>
                <a:spcPts val="1200"/>
              </a:spcAft>
              <a:buFont typeface="Wingdings" pitchFamily="2" charset="2"/>
              <a:buChar char="Ø"/>
            </a:pPr>
            <a:r>
              <a:rPr lang="it-IT" sz="2000" dirty="0" smtClean="0">
                <a:solidFill>
                  <a:srgbClr val="000000"/>
                </a:solidFill>
                <a:cs typeface="Times New Roman" pitchFamily="18" charset="0"/>
              </a:rPr>
              <a:t>Detto termine è prorogato al </a:t>
            </a:r>
            <a:r>
              <a:rPr lang="it-IT" sz="2000" b="1" u="sng" dirty="0" smtClean="0">
                <a:solidFill>
                  <a:srgbClr val="000000"/>
                </a:solidFill>
                <a:cs typeface="Times New Roman" pitchFamily="18" charset="0"/>
              </a:rPr>
              <a:t>31.12.2014</a:t>
            </a:r>
            <a:r>
              <a:rPr lang="it-IT" sz="2000" u="sng" dirty="0" smtClean="0">
                <a:solidFill>
                  <a:srgbClr val="000000"/>
                </a:solidFill>
                <a:cs typeface="Times New Roman" pitchFamily="18" charset="0"/>
              </a:rPr>
              <a:t>,</a:t>
            </a:r>
            <a:r>
              <a:rPr lang="it-IT" sz="2000" dirty="0" smtClean="0">
                <a:solidFill>
                  <a:srgbClr val="000000"/>
                </a:solidFill>
                <a:cs typeface="Times New Roman" pitchFamily="18" charset="0"/>
              </a:rPr>
              <a:t> dopo di che la partecipazione non alienata mediante procedura di evidenza pubblica </a:t>
            </a:r>
            <a:r>
              <a:rPr lang="it-IT" sz="2000" u="sng" dirty="0" smtClean="0">
                <a:solidFill>
                  <a:srgbClr val="000000"/>
                </a:solidFill>
                <a:cs typeface="Times New Roman" pitchFamily="18" charset="0"/>
              </a:rPr>
              <a:t>cessa ad ogni effetto</a:t>
            </a:r>
            <a:r>
              <a:rPr lang="it-IT" sz="2000" dirty="0" smtClean="0">
                <a:solidFill>
                  <a:srgbClr val="000000"/>
                </a:solidFill>
                <a:cs typeface="Times New Roman" pitchFamily="18" charset="0"/>
              </a:rPr>
              <a:t>, ed entro i successivi 12 mesi la società liquida in denaro il valore della quota del socio cessato, ex art. 2437-ter, comma 2, c.c. </a:t>
            </a:r>
            <a:r>
              <a:rPr lang="it-IT" sz="2000" b="1" dirty="0" smtClean="0">
                <a:solidFill>
                  <a:srgbClr val="000000"/>
                </a:solidFill>
                <a:cs typeface="Times New Roman" pitchFamily="18" charset="0"/>
              </a:rPr>
              <a:t>(art. 1, c. 569, della L 147/2013)</a:t>
            </a:r>
          </a:p>
          <a:p>
            <a:pPr algn="just">
              <a:lnSpc>
                <a:spcPct val="80000"/>
              </a:lnSpc>
              <a:spcBef>
                <a:spcPct val="0"/>
              </a:spcBef>
              <a:spcAft>
                <a:spcPts val="600"/>
              </a:spcAft>
              <a:buFont typeface="Wingdings" pitchFamily="2" charset="2"/>
              <a:buChar char="q"/>
            </a:pPr>
            <a:r>
              <a:rPr lang="it-IT" sz="2000" dirty="0" smtClean="0"/>
              <a:t>Dopo la scadenza del 31.12.2014, e in attesa della liquidazione della quota, l’Ente locale non conserva i diritti sociali e le prerogative attribuite dallo statuto, mentre scattano gli adempimenti pubblicitari per la variazione della compagine societaria e la cessazione dello status di socio (annotazione a libro soci nelle S.p.A.; iscrizione nel registro delle imprese nelle S.r.l.)</a:t>
            </a:r>
          </a:p>
        </p:txBody>
      </p:sp>
      <p:sp>
        <p:nvSpPr>
          <p:cNvPr id="6" name="Segnaposto numero diapositiva 5"/>
          <p:cNvSpPr>
            <a:spLocks noGrp="1"/>
          </p:cNvSpPr>
          <p:nvPr>
            <p:ph type="sldNum" sz="quarter" idx="12"/>
          </p:nvPr>
        </p:nvSpPr>
        <p:spPr/>
        <p:txBody>
          <a:bodyPr/>
          <a:lstStyle/>
          <a:p>
            <a:pPr>
              <a:defRPr/>
            </a:pPr>
            <a:fld id="{2AB31B65-A5A6-4122-BFD1-3C62A30585A2}" type="slidenum">
              <a:rPr lang="it-IT"/>
              <a:pPr>
                <a:defRPr/>
              </a:pPr>
              <a:t>22</a:t>
            </a:fld>
            <a:endParaRPr lang="it-IT"/>
          </a:p>
        </p:txBody>
      </p:sp>
      <p:sp>
        <p:nvSpPr>
          <p:cNvPr id="4" name="Segnaposto numero diapositiva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buFontTx/>
              <a:buNone/>
              <a:defRPr/>
            </a:pPr>
            <a:fld id="{9B7C3D3E-AFA9-4AEB-BF4D-F25C12A49150}" type="slidenum">
              <a:rPr lang="it-IT" sz="1200">
                <a:solidFill>
                  <a:schemeClr val="tx1">
                    <a:tint val="75000"/>
                  </a:schemeClr>
                </a:solidFill>
                <a:latin typeface="+mn-lt"/>
              </a:rPr>
              <a:pPr algn="r" fontAlgn="auto">
                <a:spcBef>
                  <a:spcPts val="0"/>
                </a:spcBef>
                <a:spcAft>
                  <a:spcPts val="0"/>
                </a:spcAft>
                <a:buFontTx/>
                <a:buNone/>
                <a:defRPr/>
              </a:pPr>
              <a:t>22</a:t>
            </a:fld>
            <a:endParaRPr lang="it-IT" sz="1200">
              <a:solidFill>
                <a:schemeClr val="tx1">
                  <a:tint val="75000"/>
                </a:schemeClr>
              </a:solidFill>
              <a:latin typeface="+mn-lt"/>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980728"/>
            <a:ext cx="8291264" cy="5472608"/>
          </a:xfrm>
        </p:spPr>
        <p:txBody>
          <a:bodyPr anchor="ctr">
            <a:noAutofit/>
          </a:bodyPr>
          <a:lstStyle/>
          <a:p>
            <a:pPr marL="261938" indent="-261938" algn="just">
              <a:lnSpc>
                <a:spcPct val="80000"/>
              </a:lnSpc>
              <a:spcBef>
                <a:spcPts val="0"/>
              </a:spcBef>
              <a:spcAft>
                <a:spcPts val="600"/>
              </a:spcAft>
              <a:buFont typeface="Wingdings" pitchFamily="2" charset="2"/>
              <a:buChar char="Ø"/>
            </a:pPr>
            <a:r>
              <a:rPr lang="it-IT" sz="2000" dirty="0" smtClean="0"/>
              <a:t>L’obbligo riguarda non solo le partecipazioni detenute a una certa data, ma anche quelle che si intendano detenere attraverso la </a:t>
            </a:r>
            <a:r>
              <a:rPr lang="it-IT" sz="2000" u="sng" dirty="0" smtClean="0"/>
              <a:t>costituzione di una nuova società </a:t>
            </a:r>
            <a:r>
              <a:rPr lang="it-IT" sz="2000" dirty="0" smtClean="0"/>
              <a:t>o comunque </a:t>
            </a:r>
            <a:r>
              <a:rPr lang="it-IT" sz="2000" u="sng" dirty="0" smtClean="0"/>
              <a:t>mediante l’assunzione di nuove partecipazioni,</a:t>
            </a:r>
            <a:r>
              <a:rPr lang="it-IT" sz="2000" dirty="0" smtClean="0"/>
              <a:t> al fine di vagliare caso per caso l’attività societaria individuata nello statuto </a:t>
            </a:r>
          </a:p>
          <a:p>
            <a:pPr marL="261938" indent="-261938" algn="just">
              <a:lnSpc>
                <a:spcPct val="80000"/>
              </a:lnSpc>
              <a:spcBef>
                <a:spcPts val="0"/>
              </a:spcBef>
              <a:spcAft>
                <a:spcPts val="600"/>
              </a:spcAft>
              <a:buFont typeface="Wingdings" pitchFamily="2" charset="2"/>
              <a:buChar char="Ø"/>
            </a:pPr>
            <a:r>
              <a:rPr lang="it-IT" sz="2000" dirty="0" smtClean="0"/>
              <a:t>A prescindere dalla scadenza temporale, vi è la necessità di verificare  i presupposti di una partecipazione secondo le regole di una legittima e sana gestione finanziaria, per cui </a:t>
            </a:r>
            <a:r>
              <a:rPr lang="it-IT" sz="2000" u="sng" dirty="0" smtClean="0"/>
              <a:t>l’obbligo di ricognizione ha carattere permanente e sistematico</a:t>
            </a:r>
            <a:r>
              <a:rPr lang="it-IT" sz="2000" dirty="0" smtClean="0"/>
              <a:t>  (</a:t>
            </a:r>
            <a:r>
              <a:rPr lang="it-IT" sz="2000" dirty="0" err="1" smtClean="0"/>
              <a:t>CdC</a:t>
            </a:r>
            <a:r>
              <a:rPr lang="it-IT" sz="2000" dirty="0" smtClean="0"/>
              <a:t>, sez. Veneto, delibera n. 903/2012)</a:t>
            </a:r>
          </a:p>
          <a:p>
            <a:pPr marL="261938" indent="-261938" algn="just">
              <a:lnSpc>
                <a:spcPct val="80000"/>
              </a:lnSpc>
              <a:spcBef>
                <a:spcPts val="0"/>
              </a:spcBef>
              <a:spcAft>
                <a:spcPts val="600"/>
              </a:spcAft>
              <a:buFont typeface="Wingdings" pitchFamily="2" charset="2"/>
              <a:buChar char="Ø"/>
            </a:pPr>
            <a:r>
              <a:rPr lang="it-IT" sz="2000" dirty="0" smtClean="0"/>
              <a:t>Oltre al fine di “tutela e concorrenza e del mercato”, l’art. 3 della L 244/2007 esprime la volontà di frenare la proliferazione indiscriminata di organismi societari costituiti o partecipati dalla PA, operanti in settori estranei alle proprie finalità istituzionali</a:t>
            </a:r>
          </a:p>
          <a:p>
            <a:pPr marL="261938" indent="-261938" algn="just">
              <a:lnSpc>
                <a:spcPct val="80000"/>
              </a:lnSpc>
              <a:spcBef>
                <a:spcPts val="0"/>
              </a:spcBef>
              <a:spcAft>
                <a:spcPts val="600"/>
              </a:spcAft>
              <a:buFont typeface="Wingdings" pitchFamily="2" charset="2"/>
              <a:buChar char="Ø"/>
            </a:pPr>
            <a:r>
              <a:rPr lang="it-IT" sz="2000" dirty="0" smtClean="0"/>
              <a:t>Dato il tenore letterale della norma, nella sua sfera di applicazione rientrano soltanto gli organismi che svolgono attività economica in forma societaria, e non anche gli enti di natura privatistica disciplinati dal libro I del c.c., come le fondazioni e le associazioni  (</a:t>
            </a:r>
            <a:r>
              <a:rPr lang="it-IT" sz="2000" dirty="0" err="1" smtClean="0"/>
              <a:t>CdC</a:t>
            </a:r>
            <a:r>
              <a:rPr lang="it-IT" sz="2000" dirty="0" smtClean="0"/>
              <a:t>, Sez. Friuli-Venezia Giulia, delibera n. 344/2010/SRC)</a:t>
            </a:r>
          </a:p>
          <a:p>
            <a:pPr marL="261938" indent="-261938" algn="just">
              <a:lnSpc>
                <a:spcPct val="80000"/>
              </a:lnSpc>
              <a:spcBef>
                <a:spcPts val="0"/>
              </a:spcBef>
              <a:spcAft>
                <a:spcPts val="600"/>
              </a:spcAft>
              <a:buFont typeface="Wingdings" pitchFamily="2" charset="2"/>
              <a:buChar char="Ø"/>
            </a:pPr>
            <a:r>
              <a:rPr lang="it-IT" sz="2000" dirty="0" smtClean="0"/>
              <a:t>Alle </a:t>
            </a:r>
            <a:r>
              <a:rPr lang="it-IT" sz="2000" u="sng" dirty="0" smtClean="0"/>
              <a:t>holding</a:t>
            </a:r>
            <a:r>
              <a:rPr lang="it-IT" sz="2000" dirty="0" smtClean="0"/>
              <a:t> – cui fanno ricorso gli Enti di maggiori dimensioni – è preclusa la possibilità di detenere partecipazioni non strettamente necessarie alle finalità istituzionali dell’Ente o di interesse generale (</a:t>
            </a:r>
            <a:r>
              <a:rPr lang="it-IT" sz="2000" dirty="0" err="1" smtClean="0"/>
              <a:t>CdC</a:t>
            </a:r>
            <a:r>
              <a:rPr lang="it-IT" sz="2000" dirty="0" smtClean="0"/>
              <a:t>, Sez. Lombardia, delibera n. 874/2010/SRC)</a:t>
            </a:r>
            <a:endParaRPr lang="it-IT" sz="2000" dirty="0"/>
          </a:p>
        </p:txBody>
      </p:sp>
      <p:sp>
        <p:nvSpPr>
          <p:cNvPr id="4" name="Rectangle 2"/>
          <p:cNvSpPr>
            <a:spLocks noGrp="1"/>
          </p:cNvSpPr>
          <p:nvPr>
            <p:ph type="title"/>
          </p:nvPr>
        </p:nvSpPr>
        <p:spPr>
          <a:xfrm>
            <a:off x="457200" y="116632"/>
            <a:ext cx="8229600" cy="720080"/>
          </a:xfrm>
        </p:spPr>
        <p:txBody>
          <a:bodyPr>
            <a:noAutofit/>
          </a:bodyPr>
          <a:lstStyle/>
          <a:p>
            <a:pPr eaLnBrk="1" hangingPunct="1"/>
            <a:r>
              <a:rPr lang="it-IT" sz="1900" b="1" dirty="0" smtClean="0">
                <a:cs typeface="Times New Roman" pitchFamily="18" charset="0"/>
              </a:rPr>
              <a:t>L’OBBLIGO </a:t>
            </a:r>
            <a:r>
              <a:rPr lang="it-IT" sz="1900" b="1" dirty="0" err="1" smtClean="0">
                <a:cs typeface="Times New Roman" pitchFamily="18" charset="0"/>
              </a:rPr>
              <a:t>DI</a:t>
            </a:r>
            <a:r>
              <a:rPr lang="it-IT" sz="1900" b="1" dirty="0" smtClean="0">
                <a:cs typeface="Times New Roman" pitchFamily="18" charset="0"/>
              </a:rPr>
              <a:t> RICOGNIZIONE SOCIETARIA:</a:t>
            </a:r>
            <a:br>
              <a:rPr lang="it-IT" sz="1900" b="1" dirty="0" smtClean="0">
                <a:cs typeface="Times New Roman" pitchFamily="18" charset="0"/>
              </a:rPr>
            </a:br>
            <a:r>
              <a:rPr lang="it-IT" sz="1900" b="1" dirty="0" smtClean="0">
                <a:cs typeface="Times New Roman" pitchFamily="18" charset="0"/>
              </a:rPr>
              <a:t>MODALITÀ ATTUATIVE E IMPLICAZIONI</a:t>
            </a:r>
            <a:endParaRPr lang="it-IT" sz="1900" b="1" dirty="0" smtClean="0">
              <a:solidFill>
                <a:srgbClr val="000000"/>
              </a:solidFill>
              <a:cs typeface="Times New Roman" pitchFamily="18" charset="0"/>
            </a:endParaRPr>
          </a:p>
        </p:txBody>
      </p:sp>
      <p:sp>
        <p:nvSpPr>
          <p:cNvPr id="7" name="Segnaposto numero diapositiva 6"/>
          <p:cNvSpPr>
            <a:spLocks noGrp="1"/>
          </p:cNvSpPr>
          <p:nvPr>
            <p:ph type="sldNum" sz="quarter" idx="12"/>
          </p:nvPr>
        </p:nvSpPr>
        <p:spPr/>
        <p:txBody>
          <a:bodyPr/>
          <a:lstStyle/>
          <a:p>
            <a:fld id="{B007B441-5312-499D-93C3-6E37886527FA}" type="slidenum">
              <a:rPr lang="it-IT" smtClean="0"/>
              <a:pPr/>
              <a:t>23</a:t>
            </a:fld>
            <a:endParaRPr lang="it-I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88640"/>
            <a:ext cx="8229600" cy="648072"/>
          </a:xfrm>
        </p:spPr>
        <p:txBody>
          <a:bodyPr>
            <a:noAutofit/>
          </a:bodyPr>
          <a:lstStyle/>
          <a:p>
            <a:r>
              <a:rPr lang="it-IT" sz="2000" b="1" dirty="0" smtClean="0">
                <a:latin typeface="Times New Roman" pitchFamily="18" charset="0"/>
                <a:cs typeface="Times New Roman" pitchFamily="18" charset="0"/>
              </a:rPr>
              <a:t>AVVERTENZE PER LA RICOGNIZIONE DELLE PARTECIPATE (1)</a:t>
            </a:r>
            <a:endParaRPr lang="it-IT" sz="2000" dirty="0"/>
          </a:p>
        </p:txBody>
      </p:sp>
      <p:sp>
        <p:nvSpPr>
          <p:cNvPr id="3" name="Segnaposto contenuto 2"/>
          <p:cNvSpPr>
            <a:spLocks noGrp="1"/>
          </p:cNvSpPr>
          <p:nvPr>
            <p:ph idx="1"/>
          </p:nvPr>
        </p:nvSpPr>
        <p:spPr>
          <a:xfrm>
            <a:off x="323528" y="980728"/>
            <a:ext cx="8363272" cy="5184576"/>
          </a:xfrm>
        </p:spPr>
        <p:txBody>
          <a:bodyPr anchor="ctr">
            <a:normAutofit lnSpcReduction="10000"/>
          </a:bodyPr>
          <a:lstStyle/>
          <a:p>
            <a:pPr marL="355600" indent="-355600" algn="just">
              <a:lnSpc>
                <a:spcPct val="80000"/>
              </a:lnSpc>
              <a:spcBef>
                <a:spcPts val="0"/>
              </a:spcBef>
              <a:spcAft>
                <a:spcPts val="600"/>
              </a:spcAft>
              <a:buFont typeface="Wingdings" pitchFamily="2" charset="2"/>
              <a:buChar char="Ø"/>
            </a:pPr>
            <a:r>
              <a:rPr lang="it-IT" sz="2000" dirty="0" smtClean="0"/>
              <a:t>Interpretazione restrittiva dell’art. 3, comma 28, legge n. 244/2007, ai sensi del quale “l’assunzione di nuove partecipazioni e il mantenimento di quelle attuali </a:t>
            </a:r>
            <a:r>
              <a:rPr lang="it-IT" sz="2000" u="sng" dirty="0" smtClean="0"/>
              <a:t>devono essere autorizzate </a:t>
            </a:r>
            <a:r>
              <a:rPr lang="it-IT" sz="2000" dirty="0" smtClean="0"/>
              <a:t>dall’organo competente con </a:t>
            </a:r>
            <a:r>
              <a:rPr lang="it-IT" sz="2000" u="sng" dirty="0" smtClean="0"/>
              <a:t>delibera motivata </a:t>
            </a:r>
            <a:r>
              <a:rPr lang="it-IT" sz="2000" dirty="0" smtClean="0"/>
              <a:t>in ordine alla sussistenza dei presupposti di cui al comma 27”</a:t>
            </a:r>
          </a:p>
          <a:p>
            <a:pPr marL="355600" indent="-355600" algn="just">
              <a:lnSpc>
                <a:spcPct val="80000"/>
              </a:lnSpc>
              <a:spcBef>
                <a:spcPts val="0"/>
              </a:spcBef>
              <a:spcAft>
                <a:spcPts val="600"/>
              </a:spcAft>
              <a:buFont typeface="Wingdings" pitchFamily="2" charset="2"/>
              <a:buChar char="Ø"/>
            </a:pPr>
            <a:r>
              <a:rPr lang="it-IT" sz="2000" dirty="0" smtClean="0"/>
              <a:t>Per redigere la delibera di ricognizione si impone una puntuale illustrazione dei </a:t>
            </a:r>
            <a:r>
              <a:rPr lang="it-IT" sz="2000" u="sng" dirty="0" smtClean="0"/>
              <a:t>presupposti di fatto</a:t>
            </a:r>
            <a:r>
              <a:rPr lang="it-IT" sz="2000" dirty="0" smtClean="0"/>
              <a:t> e del </a:t>
            </a:r>
            <a:r>
              <a:rPr lang="it-IT" sz="2000" u="sng" dirty="0" smtClean="0"/>
              <a:t>conseguente iter logico</a:t>
            </a:r>
            <a:r>
              <a:rPr lang="it-IT" sz="2000" dirty="0" smtClean="0"/>
              <a:t> seguito dall’Amministrazione (Sez. contr. Lombardia delibera n. 34/2013/COMP) </a:t>
            </a:r>
          </a:p>
          <a:p>
            <a:pPr algn="just">
              <a:lnSpc>
                <a:spcPct val="80000"/>
              </a:lnSpc>
              <a:spcBef>
                <a:spcPts val="0"/>
              </a:spcBef>
              <a:spcAft>
                <a:spcPts val="600"/>
              </a:spcAft>
              <a:buFont typeface="Wingdings" pitchFamily="2" charset="2"/>
              <a:buChar char="Ø"/>
            </a:pPr>
            <a:r>
              <a:rPr lang="it-IT" sz="2000" u="sng" dirty="0" smtClean="0"/>
              <a:t>Non sono rispettose di tali parametri le delibere contenenti mere ripetizioni del dato legale</a:t>
            </a:r>
            <a:r>
              <a:rPr lang="it-IT" sz="2000" dirty="0" smtClean="0"/>
              <a:t>, attesa la natura apodittica e perplessa di siffatta “</a:t>
            </a:r>
            <a:r>
              <a:rPr lang="it-IT" sz="2000" dirty="0" err="1" smtClean="0"/>
              <a:t>pseudo-motivazione</a:t>
            </a:r>
            <a:r>
              <a:rPr lang="it-IT" sz="2000" dirty="0" smtClean="0"/>
              <a:t>” (</a:t>
            </a:r>
            <a:r>
              <a:rPr lang="it-IT" sz="2000" i="1" dirty="0" smtClean="0"/>
              <a:t>ex </a:t>
            </a:r>
            <a:r>
              <a:rPr lang="it-IT" sz="2000" i="1" dirty="0" err="1" smtClean="0"/>
              <a:t>multis</a:t>
            </a:r>
            <a:r>
              <a:rPr lang="it-IT" sz="2000" dirty="0" smtClean="0"/>
              <a:t> Lombardia </a:t>
            </a:r>
            <a:r>
              <a:rPr lang="it-IT" sz="2000" dirty="0" err="1" smtClean="0"/>
              <a:t>nn</a:t>
            </a:r>
            <a:r>
              <a:rPr lang="it-IT" sz="2000" dirty="0" smtClean="0"/>
              <a:t>. 124/2011/SRC, e 283/2011)</a:t>
            </a:r>
          </a:p>
          <a:p>
            <a:pPr algn="just">
              <a:lnSpc>
                <a:spcPct val="80000"/>
              </a:lnSpc>
              <a:spcBef>
                <a:spcPts val="0"/>
              </a:spcBef>
              <a:spcAft>
                <a:spcPts val="600"/>
              </a:spcAft>
              <a:buFont typeface="Wingdings" pitchFamily="2" charset="2"/>
              <a:buChar char="Ø"/>
            </a:pPr>
            <a:r>
              <a:rPr lang="it-IT" sz="2000" dirty="0" smtClean="0"/>
              <a:t>Si deve avere riguardo anche alla </a:t>
            </a:r>
            <a:r>
              <a:rPr lang="it-IT" sz="2000" u="sng" dirty="0" smtClean="0"/>
              <a:t>situazione economica e patrimoniale </a:t>
            </a:r>
            <a:r>
              <a:rPr lang="it-IT" sz="2000" dirty="0" smtClean="0"/>
              <a:t>della società, applicando i principi di legalità finanziaria e di buon andamento che conformano l’azione amministrativa</a:t>
            </a:r>
          </a:p>
          <a:p>
            <a:pPr algn="just">
              <a:lnSpc>
                <a:spcPct val="80000"/>
              </a:lnSpc>
              <a:spcBef>
                <a:spcPts val="0"/>
              </a:spcBef>
              <a:spcAft>
                <a:spcPts val="1200"/>
              </a:spcAft>
              <a:buFont typeface="Wingdings" pitchFamily="2" charset="2"/>
              <a:buChar char="Ø"/>
            </a:pPr>
            <a:r>
              <a:rPr lang="it-IT" sz="2000" dirty="0" smtClean="0"/>
              <a:t>La delibera di ricognizione è </a:t>
            </a:r>
            <a:r>
              <a:rPr lang="it-IT" sz="2000" b="1" dirty="0" smtClean="0"/>
              <a:t>presupposto di legittimità del procedimento </a:t>
            </a:r>
            <a:r>
              <a:rPr lang="it-IT" sz="2000" dirty="0" smtClean="0"/>
              <a:t>di costituzione di nuove società – ne consegue che la carenza  dell’atto potrebbe comportare la </a:t>
            </a:r>
            <a:r>
              <a:rPr lang="it-IT" sz="2000" dirty="0" err="1" smtClean="0"/>
              <a:t>caducazione</a:t>
            </a:r>
            <a:r>
              <a:rPr lang="it-IT" sz="2000" dirty="0" smtClean="0"/>
              <a:t> dell’atto costitutivo e l’addebito all’Ente dei costi generali sostenuti (= danno erariale)</a:t>
            </a:r>
          </a:p>
          <a:p>
            <a:pPr marL="0" indent="0" algn="just">
              <a:lnSpc>
                <a:spcPct val="80000"/>
              </a:lnSpc>
              <a:spcBef>
                <a:spcPts val="0"/>
              </a:spcBef>
              <a:spcAft>
                <a:spcPts val="600"/>
              </a:spcAft>
              <a:buNone/>
            </a:pPr>
            <a:r>
              <a:rPr lang="it-IT" sz="2000" dirty="0" smtClean="0"/>
              <a:t>Il quadro legale rende perciò improcrastinabile </a:t>
            </a:r>
            <a:r>
              <a:rPr lang="it-IT" sz="2000" u="sng" dirty="0" smtClean="0"/>
              <a:t>una </a:t>
            </a:r>
            <a:r>
              <a:rPr lang="it-IT" sz="2000" i="1" u="sng" dirty="0" smtClean="0"/>
              <a:t>governance</a:t>
            </a:r>
            <a:r>
              <a:rPr lang="it-IT" sz="2000" u="sng" dirty="0" smtClean="0"/>
              <a:t> stringente </a:t>
            </a:r>
            <a:r>
              <a:rPr lang="it-IT" sz="2000" dirty="0" smtClean="0"/>
              <a:t>delle società controllate dall’Ente locale, quale “dominus delle risorse destinate agli organismi partecipati e soggetto “referente” circa il loro proficuo utilizzo</a:t>
            </a:r>
            <a:endParaRPr lang="it-IT" sz="20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24</a:t>
            </a:fld>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504056"/>
          </a:xfrm>
        </p:spPr>
        <p:txBody>
          <a:bodyPr>
            <a:normAutofit/>
          </a:bodyPr>
          <a:lstStyle/>
          <a:p>
            <a:r>
              <a:rPr lang="it-IT" sz="2000" b="1" dirty="0" smtClean="0">
                <a:latin typeface="Times New Roman" pitchFamily="18" charset="0"/>
                <a:cs typeface="Times New Roman" pitchFamily="18" charset="0"/>
              </a:rPr>
              <a:t>AVVERTENZE PER LA RICOGNIZIONE DELLE PARTECIPATE (2)</a:t>
            </a:r>
            <a:endParaRPr lang="it-IT" sz="2000" dirty="0"/>
          </a:p>
        </p:txBody>
      </p:sp>
      <p:sp>
        <p:nvSpPr>
          <p:cNvPr id="3" name="Segnaposto contenuto 2"/>
          <p:cNvSpPr>
            <a:spLocks noGrp="1"/>
          </p:cNvSpPr>
          <p:nvPr>
            <p:ph idx="1"/>
          </p:nvPr>
        </p:nvSpPr>
        <p:spPr>
          <a:xfrm>
            <a:off x="251520" y="980728"/>
            <a:ext cx="8445624" cy="5256584"/>
          </a:xfrm>
        </p:spPr>
        <p:txBody>
          <a:bodyPr anchor="ctr">
            <a:noAutofit/>
          </a:bodyPr>
          <a:lstStyle/>
          <a:p>
            <a:pPr algn="just">
              <a:lnSpc>
                <a:spcPts val="2200"/>
              </a:lnSpc>
              <a:spcBef>
                <a:spcPts val="0"/>
              </a:spcBef>
              <a:spcAft>
                <a:spcPts val="600"/>
              </a:spcAft>
              <a:buFont typeface="Wingdings" pitchFamily="2" charset="2"/>
              <a:buChar char="Ø"/>
            </a:pPr>
            <a:r>
              <a:rPr lang="it-IT" sz="2000" dirty="0" smtClean="0"/>
              <a:t>Secondo la </a:t>
            </a:r>
            <a:r>
              <a:rPr lang="it-IT" sz="2000" dirty="0" err="1" smtClean="0"/>
              <a:t>CdC</a:t>
            </a:r>
            <a:r>
              <a:rPr lang="it-IT" sz="2000" dirty="0" smtClean="0"/>
              <a:t>, Sez. contr. Lombardia n. 263/2013, “la scelta dell’intervento pubblico mediante lo strumento societario è demandata all’organo consiliare (che detiene i compiti di programmazione dell’attività), che deve effettuare le opportune </a:t>
            </a:r>
            <a:r>
              <a:rPr lang="it-IT" sz="2000" b="1" dirty="0" smtClean="0"/>
              <a:t>verifiche di compatibilità e di inerenza alle finalità istituzionali </a:t>
            </a:r>
            <a:r>
              <a:rPr lang="it-IT" sz="2000" dirty="0" smtClean="0"/>
              <a:t>prima di decidere la costituzione di nuove società, ovvero la sorte delle partecipazioni pubbliche in società già esistenti ed operanti sul mercato”</a:t>
            </a:r>
          </a:p>
          <a:p>
            <a:pPr algn="just">
              <a:lnSpc>
                <a:spcPct val="80000"/>
              </a:lnSpc>
              <a:spcBef>
                <a:spcPts val="0"/>
              </a:spcBef>
              <a:spcAft>
                <a:spcPts val="600"/>
              </a:spcAft>
              <a:buFont typeface="Wingdings" pitchFamily="2" charset="2"/>
              <a:buChar char="Ø"/>
            </a:pPr>
            <a:r>
              <a:rPr lang="it-IT" sz="2000" dirty="0" smtClean="0"/>
              <a:t>“La delibera consiliare di ricognizione delle società partecipate ex art. 3, comma 27 e segg. della L 244/2007 deve contenere la motivazione di della decisione di mantenere la partecipazione societaria in ordine a tutti i parametri normativi, senza limitarsi a ripetere il dato legale”</a:t>
            </a:r>
          </a:p>
          <a:p>
            <a:pPr algn="just">
              <a:lnSpc>
                <a:spcPct val="80000"/>
              </a:lnSpc>
              <a:spcBef>
                <a:spcPts val="0"/>
              </a:spcBef>
              <a:spcAft>
                <a:spcPts val="600"/>
              </a:spcAft>
              <a:buFont typeface="Wingdings" pitchFamily="2" charset="2"/>
              <a:buChar char="Ø"/>
            </a:pPr>
            <a:r>
              <a:rPr lang="it-IT" sz="2000" dirty="0" smtClean="0"/>
              <a:t>La valutazione che il Consiglio comunale è tenuto a compiere, analizzando le proprie società partecipate, deve riguardare:</a:t>
            </a:r>
          </a:p>
          <a:p>
            <a:pPr marL="633413" indent="-360363" algn="just">
              <a:lnSpc>
                <a:spcPct val="80000"/>
              </a:lnSpc>
              <a:spcBef>
                <a:spcPts val="0"/>
              </a:spcBef>
              <a:buFont typeface="Wingdings" pitchFamily="2" charset="2"/>
              <a:buChar char="q"/>
            </a:pPr>
            <a:r>
              <a:rPr lang="it-IT" sz="2000" dirty="0" smtClean="0"/>
              <a:t>l’oggetto sociale effettivo (non solo quello formalizzato negli atti societari)</a:t>
            </a:r>
          </a:p>
          <a:p>
            <a:pPr marL="633413" indent="-360363" algn="just">
              <a:lnSpc>
                <a:spcPct val="80000"/>
              </a:lnSpc>
              <a:spcBef>
                <a:spcPts val="0"/>
              </a:spcBef>
              <a:buFont typeface="Wingdings" pitchFamily="2" charset="2"/>
              <a:buChar char="q"/>
            </a:pPr>
            <a:r>
              <a:rPr lang="it-IT" sz="2000" dirty="0" smtClean="0"/>
              <a:t>la natura dei servizi offerti e la stretta inerenza ai compiti dell’Ente</a:t>
            </a:r>
          </a:p>
          <a:p>
            <a:pPr marL="633413" indent="-360363" algn="just">
              <a:lnSpc>
                <a:spcPct val="80000"/>
              </a:lnSpc>
              <a:spcBef>
                <a:spcPts val="0"/>
              </a:spcBef>
              <a:buFont typeface="Wingdings" pitchFamily="2" charset="2"/>
              <a:buChar char="q"/>
            </a:pPr>
            <a:r>
              <a:rPr lang="it-IT" sz="2000" dirty="0" smtClean="0"/>
              <a:t>le ragioni ostative ad un eventuale </a:t>
            </a:r>
            <a:r>
              <a:rPr lang="it-IT" sz="2000" dirty="0" err="1" smtClean="0"/>
              <a:t>reinternalizzazione</a:t>
            </a:r>
            <a:r>
              <a:rPr lang="it-IT" sz="2000" dirty="0" smtClean="0"/>
              <a:t> o comunque i benefici derivanti dal mantenimento del servizio in capo alla società</a:t>
            </a:r>
          </a:p>
          <a:p>
            <a:pPr marL="633413" indent="-360363" algn="just">
              <a:lnSpc>
                <a:spcPct val="80000"/>
              </a:lnSpc>
              <a:spcBef>
                <a:spcPts val="0"/>
              </a:spcBef>
              <a:buFont typeface="Wingdings" pitchFamily="2" charset="2"/>
              <a:buChar char="q"/>
            </a:pPr>
            <a:r>
              <a:rPr lang="it-IT" sz="2000" dirty="0" smtClean="0"/>
              <a:t>la situazione economica e patrimoniale della società</a:t>
            </a:r>
          </a:p>
          <a:p>
            <a:pPr marL="633413" indent="-360363" algn="just">
              <a:lnSpc>
                <a:spcPct val="80000"/>
              </a:lnSpc>
              <a:spcBef>
                <a:spcPts val="0"/>
              </a:spcBef>
              <a:buFont typeface="Wingdings" pitchFamily="2" charset="2"/>
              <a:buChar char="q"/>
            </a:pPr>
            <a:r>
              <a:rPr lang="it-IT" sz="2000" dirty="0" smtClean="0"/>
              <a:t>il divieto di commistione fra attività strumentali e di erogazione di SPL</a:t>
            </a:r>
            <a:endParaRPr lang="it-IT" sz="2000" dirty="0"/>
          </a:p>
        </p:txBody>
      </p:sp>
      <p:sp>
        <p:nvSpPr>
          <p:cNvPr id="4" name="Segnaposto numero diapositiva 3"/>
          <p:cNvSpPr>
            <a:spLocks noGrp="1"/>
          </p:cNvSpPr>
          <p:nvPr>
            <p:ph type="sldNum" sz="quarter" idx="12"/>
          </p:nvPr>
        </p:nvSpPr>
        <p:spPr/>
        <p:txBody>
          <a:bodyPr/>
          <a:lstStyle/>
          <a:p>
            <a:fld id="{CD2E3F36-0DAC-46FE-93B4-226B8F71704A}" type="slidenum">
              <a:rPr lang="it-IT" smtClean="0"/>
              <a:pPr/>
              <a:t>25</a:t>
            </a:fld>
            <a:endParaRPr lang="it-IT"/>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83568" y="476672"/>
            <a:ext cx="7880920" cy="5688632"/>
          </a:xfrm>
        </p:spPr>
        <p:txBody>
          <a:bodyPr anchor="ctr">
            <a:normAutofit/>
          </a:bodyPr>
          <a:lstStyle/>
          <a:p>
            <a:pPr>
              <a:spcBef>
                <a:spcPts val="0"/>
              </a:spcBef>
              <a:spcAft>
                <a:spcPts val="3600"/>
              </a:spcAft>
            </a:pPr>
            <a:r>
              <a:rPr lang="it-IT" sz="3600" b="1" u="sng" dirty="0" smtClean="0">
                <a:solidFill>
                  <a:schemeClr val="tx1"/>
                </a:solidFill>
              </a:rPr>
              <a:t>ANNO 2016: </a:t>
            </a:r>
          </a:p>
          <a:p>
            <a:pPr>
              <a:spcBef>
                <a:spcPts val="0"/>
              </a:spcBef>
              <a:spcAft>
                <a:spcPts val="3600"/>
              </a:spcAft>
            </a:pPr>
            <a:r>
              <a:rPr lang="it-IT" sz="2400" b="1" dirty="0" smtClean="0">
                <a:solidFill>
                  <a:schemeClr val="tx1"/>
                </a:solidFill>
              </a:rPr>
              <a:t>CAMBIANO LE REGOLE DEL GIOCO</a:t>
            </a:r>
          </a:p>
          <a:p>
            <a:pPr marL="444500" indent="-444500" algn="just">
              <a:buFont typeface="Wingdings" pitchFamily="2" charset="2"/>
              <a:buChar char="q"/>
            </a:pPr>
            <a:r>
              <a:rPr lang="it-IT" sz="2000" b="1" dirty="0" smtClean="0">
                <a:solidFill>
                  <a:schemeClr val="tx1"/>
                </a:solidFill>
              </a:rPr>
              <a:t>PERCHÉ UN TESTO UNICO SULLE SOCIETÀ A CONTROLLO PUBBLICO?</a:t>
            </a:r>
          </a:p>
          <a:p>
            <a:pPr algn="just"/>
            <a:endParaRPr lang="it-IT" sz="2000" b="1" dirty="0" smtClean="0">
              <a:solidFill>
                <a:schemeClr val="tx1"/>
              </a:solidFill>
            </a:endParaRPr>
          </a:p>
          <a:p>
            <a:pPr marL="444500" indent="-444500" algn="just">
              <a:buFont typeface="Wingdings" pitchFamily="2" charset="2"/>
              <a:buChar char="q"/>
            </a:pPr>
            <a:r>
              <a:rPr lang="it-IT" sz="2000" b="1" dirty="0" smtClean="0">
                <a:solidFill>
                  <a:schemeClr val="tx1"/>
                </a:solidFill>
              </a:rPr>
              <a:t>QUALI NUOVI OBBLIGHI, LIMITAZIONI E DIVIETI NEI RAPPORTI TRA GLI ENTI LOCALI E LE PARTECIPATE?</a:t>
            </a:r>
          </a:p>
          <a:p>
            <a:pPr marL="444500" indent="-444500" algn="just">
              <a:buFont typeface="Wingdings" pitchFamily="2" charset="2"/>
              <a:buChar char="q"/>
            </a:pPr>
            <a:endParaRPr lang="it-IT" sz="2000" b="1" dirty="0" smtClean="0">
              <a:solidFill>
                <a:schemeClr val="tx1"/>
              </a:solidFill>
            </a:endParaRPr>
          </a:p>
          <a:p>
            <a:pPr marL="444500" indent="-444500" algn="just">
              <a:buFont typeface="Wingdings" pitchFamily="2" charset="2"/>
              <a:buChar char="q"/>
            </a:pPr>
            <a:r>
              <a:rPr lang="it-IT" sz="2000" b="1" dirty="0" smtClean="0">
                <a:solidFill>
                  <a:schemeClr val="tx1"/>
                </a:solidFill>
              </a:rPr>
              <a:t>COME CAMBIA IL REGIME DEI POTERI, DEI CONTROLLI E DELLE RESPONSABILITÀ NEGLI EQUILIBRI DELLA GOVERNANCE?</a:t>
            </a:r>
            <a:endParaRPr lang="it-IT" sz="2000" b="1" dirty="0">
              <a:solidFill>
                <a:schemeClr val="tx1"/>
              </a:solidFill>
            </a:endParaRP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26</a:t>
            </a:fld>
            <a:endParaRPr lang="it-I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504056"/>
          </a:xfrm>
        </p:spPr>
        <p:txBody>
          <a:bodyPr>
            <a:normAutofit/>
          </a:bodyPr>
          <a:lstStyle/>
          <a:p>
            <a:r>
              <a:rPr lang="it-IT" sz="1800" b="1" dirty="0" smtClean="0"/>
              <a:t>LA RATIO LEGIS DEL NUOVO INTERVENTO</a:t>
            </a:r>
            <a:endParaRPr lang="it-IT" sz="1800" b="1" dirty="0"/>
          </a:p>
        </p:txBody>
      </p:sp>
      <p:sp>
        <p:nvSpPr>
          <p:cNvPr id="3" name="Segnaposto contenuto 2"/>
          <p:cNvSpPr>
            <a:spLocks noGrp="1"/>
          </p:cNvSpPr>
          <p:nvPr>
            <p:ph idx="1"/>
          </p:nvPr>
        </p:nvSpPr>
        <p:spPr>
          <a:xfrm>
            <a:off x="251520" y="1052736"/>
            <a:ext cx="8435280" cy="5328592"/>
          </a:xfrm>
        </p:spPr>
        <p:txBody>
          <a:bodyPr anchor="ctr">
            <a:normAutofit fontScale="92500" lnSpcReduction="10000"/>
          </a:bodyPr>
          <a:lstStyle/>
          <a:p>
            <a:pPr algn="just">
              <a:lnSpc>
                <a:spcPct val="90000"/>
              </a:lnSpc>
              <a:spcBef>
                <a:spcPts val="0"/>
              </a:spcBef>
              <a:spcAft>
                <a:spcPts val="1200"/>
              </a:spcAft>
              <a:buFont typeface="Wingdings" pitchFamily="2" charset="2"/>
              <a:buChar char="Ø"/>
            </a:pPr>
            <a:r>
              <a:rPr lang="it-IT" sz="2000" dirty="0" smtClean="0"/>
              <a:t>Nell’ambito del disegno di riforma e riorganizzazione della PA avviato con la legge 124/2015, il Governo è stato delegato a emanare:</a:t>
            </a:r>
          </a:p>
          <a:p>
            <a:pPr marL="712788" indent="-357188" algn="just">
              <a:lnSpc>
                <a:spcPct val="90000"/>
              </a:lnSpc>
              <a:spcBef>
                <a:spcPts val="0"/>
              </a:spcBef>
              <a:spcAft>
                <a:spcPts val="1200"/>
              </a:spcAft>
              <a:buFont typeface="Wingdings" pitchFamily="2" charset="2"/>
              <a:buChar char="q"/>
            </a:pPr>
            <a:r>
              <a:rPr lang="it-IT" sz="2100" u="sng" dirty="0" smtClean="0"/>
              <a:t>Un </a:t>
            </a:r>
            <a:r>
              <a:rPr lang="it-IT" sz="2100" u="sng" dirty="0" err="1" smtClean="0"/>
              <a:t>dlgs</a:t>
            </a:r>
            <a:r>
              <a:rPr lang="it-IT" sz="2100" u="sng" dirty="0" smtClean="0"/>
              <a:t> per il riordino dei servizi pubblici locali </a:t>
            </a:r>
            <a:r>
              <a:rPr lang="it-IT" sz="2100" dirty="0" smtClean="0"/>
              <a:t>di interesse economico generale, per quanto riguarda le modalità di assunzione (artt. 16 e 19)</a:t>
            </a:r>
          </a:p>
          <a:p>
            <a:pPr marL="712788" indent="-357188" algn="just">
              <a:lnSpc>
                <a:spcPct val="90000"/>
              </a:lnSpc>
              <a:spcBef>
                <a:spcPts val="0"/>
              </a:spcBef>
              <a:spcAft>
                <a:spcPts val="1200"/>
              </a:spcAft>
              <a:buFont typeface="Wingdings" pitchFamily="2" charset="2"/>
              <a:buChar char="q"/>
            </a:pPr>
            <a:r>
              <a:rPr lang="it-IT" sz="2000" u="sng" dirty="0" smtClean="0"/>
              <a:t>Un </a:t>
            </a:r>
            <a:r>
              <a:rPr lang="it-IT" sz="2000" u="sng" dirty="0" err="1" smtClean="0"/>
              <a:t>dlgs</a:t>
            </a:r>
            <a:r>
              <a:rPr lang="it-IT" sz="2000" u="sng" dirty="0" smtClean="0"/>
              <a:t> per il riordino della disciplina delle partecipazioni societarie in mano pubblica</a:t>
            </a:r>
            <a:r>
              <a:rPr lang="it-IT" sz="2000" dirty="0" smtClean="0"/>
              <a:t>, adottando uno specifico TU che assicuri la chiarezza delle regole, la semplificazione normativa e garantisca la tutela e la promozione del fondamentale principio della concorrenza (art. 18)</a:t>
            </a:r>
          </a:p>
          <a:p>
            <a:pPr algn="just">
              <a:lnSpc>
                <a:spcPct val="90000"/>
              </a:lnSpc>
              <a:spcBef>
                <a:spcPts val="0"/>
              </a:spcBef>
              <a:spcAft>
                <a:spcPts val="1200"/>
              </a:spcAft>
              <a:buFont typeface="Wingdings" pitchFamily="2" charset="2"/>
              <a:buChar char="Ø"/>
            </a:pPr>
            <a:r>
              <a:rPr lang="it-IT" sz="2000" dirty="0" smtClean="0"/>
              <a:t>Quest’ultima disciplina ha per oggetto la costituzione di società da parte delle amministrazioni pubbliche, nonché l’acquisto, il mantenimento e la gestione delle relative partecipazioni dirette e indirette</a:t>
            </a:r>
          </a:p>
          <a:p>
            <a:pPr algn="just">
              <a:lnSpc>
                <a:spcPct val="90000"/>
              </a:lnSpc>
              <a:spcBef>
                <a:spcPts val="0"/>
              </a:spcBef>
              <a:spcAft>
                <a:spcPts val="1200"/>
              </a:spcAft>
              <a:buFont typeface="Wingdings" pitchFamily="2" charset="2"/>
              <a:buChar char="Ø"/>
            </a:pPr>
            <a:r>
              <a:rPr lang="it-IT" sz="2000" dirty="0" smtClean="0"/>
              <a:t>Gli enti pubblici possono partecipare soltanto a Spa o Srl</a:t>
            </a:r>
          </a:p>
          <a:p>
            <a:pPr algn="just">
              <a:lnSpc>
                <a:spcPct val="90000"/>
              </a:lnSpc>
              <a:spcBef>
                <a:spcPts val="0"/>
              </a:spcBef>
              <a:spcAft>
                <a:spcPts val="1200"/>
              </a:spcAft>
              <a:buFont typeface="Wingdings" pitchFamily="2" charset="2"/>
              <a:buChar char="Ø"/>
            </a:pPr>
            <a:r>
              <a:rPr lang="it-IT" sz="2000" dirty="0" smtClean="0"/>
              <a:t>Per quanto non derogato dalle disposizioni del TU, alle partecipate si applicano le norme del codice civile e delle leggi speciali</a:t>
            </a:r>
          </a:p>
          <a:p>
            <a:pPr algn="just">
              <a:lnSpc>
                <a:spcPct val="90000"/>
              </a:lnSpc>
              <a:spcBef>
                <a:spcPts val="0"/>
              </a:spcBef>
              <a:spcAft>
                <a:spcPts val="1200"/>
              </a:spcAft>
              <a:buFont typeface="Wingdings" pitchFamily="2" charset="2"/>
              <a:buChar char="Ø"/>
            </a:pPr>
            <a:r>
              <a:rPr lang="it-IT" sz="2000" dirty="0" smtClean="0"/>
              <a:t>Il TU si applica anche società quotate solo se espressamente previsto, ma si fa rinvio ad apposito DPCM che preciserà meglio la materia</a:t>
            </a:r>
          </a:p>
          <a:p>
            <a:pPr algn="just">
              <a:lnSpc>
                <a:spcPct val="90000"/>
              </a:lnSpc>
              <a:spcBef>
                <a:spcPts val="0"/>
              </a:spcBef>
              <a:spcAft>
                <a:spcPts val="1200"/>
              </a:spcAft>
              <a:buFont typeface="Wingdings" pitchFamily="2" charset="2"/>
              <a:buChar char="Ø"/>
            </a:pPr>
            <a:r>
              <a:rPr lang="it-IT" sz="2000" dirty="0" smtClean="0"/>
              <a:t>Restano ferme le disposizioni di legge in materia di organismi strumentali della PA privi di natura societaria</a:t>
            </a: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27</a:t>
            </a:fld>
            <a:endParaRPr lang="it-IT"/>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1"/>
          <p:cNvSpPr>
            <a:spLocks noGrp="1"/>
          </p:cNvSpPr>
          <p:nvPr>
            <p:ph type="title"/>
          </p:nvPr>
        </p:nvSpPr>
        <p:spPr>
          <a:xfrm>
            <a:off x="457200" y="274639"/>
            <a:ext cx="8229600" cy="706089"/>
          </a:xfrm>
        </p:spPr>
        <p:txBody>
          <a:bodyPr>
            <a:normAutofit/>
          </a:bodyPr>
          <a:lstStyle/>
          <a:p>
            <a:pPr eaLnBrk="1" hangingPunct="1"/>
            <a:r>
              <a:rPr lang="it-IT" sz="1800" b="1" dirty="0" smtClean="0"/>
              <a:t>LE PAROLE CHIAVE DEL NUOVO TU  SULLE PARTECIPATE:</a:t>
            </a:r>
            <a:br>
              <a:rPr lang="it-IT" sz="1800" b="1" dirty="0" smtClean="0"/>
            </a:br>
            <a:r>
              <a:rPr lang="it-IT" sz="1800" b="1" dirty="0" smtClean="0"/>
              <a:t>1/IL CONTROLLO SOCIETARIO EX ART. 2359 C.C.</a:t>
            </a:r>
          </a:p>
        </p:txBody>
      </p:sp>
      <p:sp>
        <p:nvSpPr>
          <p:cNvPr id="3" name="Segnaposto contenuto 2"/>
          <p:cNvSpPr>
            <a:spLocks noGrp="1"/>
          </p:cNvSpPr>
          <p:nvPr>
            <p:ph idx="1"/>
          </p:nvPr>
        </p:nvSpPr>
        <p:spPr>
          <a:xfrm>
            <a:off x="457200" y="1124744"/>
            <a:ext cx="8229600" cy="4824536"/>
          </a:xfrm>
        </p:spPr>
        <p:txBody>
          <a:bodyPr rtlCol="0" anchor="ctr">
            <a:noAutofit/>
          </a:bodyPr>
          <a:lstStyle/>
          <a:p>
            <a:pPr algn="ctr" eaLnBrk="1" fontAlgn="auto" hangingPunct="1">
              <a:lnSpc>
                <a:spcPct val="80000"/>
              </a:lnSpc>
              <a:spcBef>
                <a:spcPts val="0"/>
              </a:spcBef>
              <a:spcAft>
                <a:spcPts val="1200"/>
              </a:spcAft>
              <a:buFont typeface="Arial" pitchFamily="34" charset="0"/>
              <a:buNone/>
              <a:defRPr/>
            </a:pPr>
            <a:r>
              <a:rPr lang="it-IT" sz="2000" dirty="0" smtClean="0"/>
              <a:t>Sono </a:t>
            </a:r>
            <a:r>
              <a:rPr lang="it-IT" sz="2000" b="1" dirty="0" smtClean="0"/>
              <a:t>società controllate</a:t>
            </a:r>
            <a:r>
              <a:rPr lang="it-IT" sz="2000" dirty="0" smtClean="0"/>
              <a:t>:</a:t>
            </a:r>
          </a:p>
          <a:p>
            <a:pPr marL="533400" indent="-355600" algn="just" eaLnBrk="1" fontAlgn="auto" hangingPunct="1">
              <a:lnSpc>
                <a:spcPct val="80000"/>
              </a:lnSpc>
              <a:spcBef>
                <a:spcPts val="0"/>
              </a:spcBef>
              <a:spcAft>
                <a:spcPts val="600"/>
              </a:spcAft>
              <a:buFont typeface="Wingdings" pitchFamily="2" charset="2"/>
              <a:buChar char="q"/>
              <a:defRPr/>
            </a:pPr>
            <a:r>
              <a:rPr lang="it-IT" sz="2000" dirty="0" smtClean="0"/>
              <a:t>le società in cui un'altra società dispone della maggioranza dei voti esercitabili nell'assemblea ordinaria</a:t>
            </a:r>
          </a:p>
          <a:p>
            <a:pPr marL="533400" indent="-355600" algn="just">
              <a:lnSpc>
                <a:spcPct val="80000"/>
              </a:lnSpc>
              <a:spcBef>
                <a:spcPts val="0"/>
              </a:spcBef>
              <a:spcAft>
                <a:spcPts val="600"/>
              </a:spcAft>
              <a:buFont typeface="Wingdings" pitchFamily="2" charset="2"/>
              <a:buChar char="q"/>
              <a:defRPr/>
            </a:pPr>
            <a:r>
              <a:rPr lang="it-IT" sz="2000" dirty="0" smtClean="0"/>
              <a:t>le società in cui un'altra società dispone di voti sufficienti per esercitare un'influenza dominante nell'assemblea ordinaria</a:t>
            </a:r>
          </a:p>
          <a:p>
            <a:pPr marL="533400" indent="-355600" algn="just">
              <a:lnSpc>
                <a:spcPct val="80000"/>
              </a:lnSpc>
              <a:spcBef>
                <a:spcPts val="0"/>
              </a:spcBef>
              <a:spcAft>
                <a:spcPts val="1200"/>
              </a:spcAft>
              <a:buFont typeface="Wingdings" pitchFamily="2" charset="2"/>
              <a:buChar char="q"/>
              <a:defRPr/>
            </a:pPr>
            <a:r>
              <a:rPr lang="it-IT" sz="2000" dirty="0" smtClean="0"/>
              <a:t>le società che sono sotto influenza dominante di un'altra società in virtù di particolari vincoli contrattuali con essa</a:t>
            </a:r>
          </a:p>
          <a:p>
            <a:pPr marL="177800" indent="-177800" algn="just" eaLnBrk="1" fontAlgn="auto" hangingPunct="1">
              <a:lnSpc>
                <a:spcPct val="80000"/>
              </a:lnSpc>
              <a:spcBef>
                <a:spcPts val="0"/>
              </a:spcBef>
              <a:spcAft>
                <a:spcPts val="1200"/>
              </a:spcAft>
              <a:buFont typeface="Arial" pitchFamily="34" charset="0"/>
              <a:buNone/>
              <a:defRPr/>
            </a:pPr>
            <a:r>
              <a:rPr lang="it-IT" sz="2000" dirty="0" smtClean="0"/>
              <a:t>	Sono </a:t>
            </a:r>
            <a:r>
              <a:rPr lang="it-IT" sz="2000" b="1" dirty="0" smtClean="0"/>
              <a:t>società collegate </a:t>
            </a:r>
            <a:r>
              <a:rPr lang="it-IT" sz="2000" dirty="0" smtClean="0"/>
              <a:t>quelle su cui un'altra società esercita un'influenza notevole. L'influenza si presume quando nell'assemblea ordinaria può essere esercitato almeno 1/5 dei voti ovvero 1/10 se la società ha azioni quotate in mercati regolamentati</a:t>
            </a:r>
          </a:p>
          <a:p>
            <a:pPr marL="177800" indent="-177800" algn="just" eaLnBrk="1" fontAlgn="auto" hangingPunct="1">
              <a:lnSpc>
                <a:spcPct val="80000"/>
              </a:lnSpc>
              <a:spcBef>
                <a:spcPts val="0"/>
              </a:spcBef>
              <a:spcAft>
                <a:spcPts val="600"/>
              </a:spcAft>
              <a:buFont typeface="Arial" pitchFamily="34" charset="0"/>
              <a:buNone/>
              <a:defRPr/>
            </a:pPr>
            <a:r>
              <a:rPr lang="it-IT" sz="2000" dirty="0" smtClean="0"/>
              <a:t>	Secondo i principi contabili, il concetto di controllo è “il potere di determinare le scelte amministrative e gestionali dell’entità controllata in modo da ottenerne i benefici relativi”</a:t>
            </a:r>
            <a:endParaRPr lang="it-IT" sz="2000" dirty="0"/>
          </a:p>
        </p:txBody>
      </p:sp>
      <p:sp>
        <p:nvSpPr>
          <p:cNvPr id="4" name="Segnaposto numero diapositiva 3"/>
          <p:cNvSpPr>
            <a:spLocks noGrp="1"/>
          </p:cNvSpPr>
          <p:nvPr>
            <p:ph type="sldNum" sz="quarter" idx="12"/>
          </p:nvPr>
        </p:nvSpPr>
        <p:spPr/>
        <p:txBody>
          <a:bodyPr/>
          <a:lstStyle/>
          <a:p>
            <a:pPr>
              <a:defRPr/>
            </a:pPr>
            <a:fld id="{C8FEA7EC-1103-4DDB-B88C-1A7AE30588C6}" type="slidenum">
              <a:rPr lang="it-IT"/>
              <a:pPr>
                <a:defRPr/>
              </a:pPr>
              <a:t>28</a:t>
            </a:fld>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648072"/>
          </a:xfrm>
        </p:spPr>
        <p:txBody>
          <a:bodyPr>
            <a:normAutofit/>
          </a:bodyPr>
          <a:lstStyle/>
          <a:p>
            <a:r>
              <a:rPr lang="it-IT" sz="1800" b="1" dirty="0" smtClean="0"/>
              <a:t>LE PAROLE CHIAVE DEL NUOVO TU:</a:t>
            </a:r>
            <a:br>
              <a:rPr lang="it-IT" sz="1800" b="1" dirty="0" smtClean="0"/>
            </a:br>
            <a:r>
              <a:rPr lang="it-IT" sz="1800" b="1" dirty="0" smtClean="0"/>
              <a:t>2/ AFFIDAMENTI IN HOUSE E CONTROLLO ANALOGO</a:t>
            </a:r>
            <a:endParaRPr lang="it-IT" sz="1800" dirty="0"/>
          </a:p>
        </p:txBody>
      </p:sp>
      <p:sp>
        <p:nvSpPr>
          <p:cNvPr id="3" name="Segnaposto contenuto 2"/>
          <p:cNvSpPr>
            <a:spLocks noGrp="1"/>
          </p:cNvSpPr>
          <p:nvPr>
            <p:ph idx="1"/>
          </p:nvPr>
        </p:nvSpPr>
        <p:spPr>
          <a:xfrm>
            <a:off x="251520" y="980728"/>
            <a:ext cx="8424936" cy="5328592"/>
          </a:xfrm>
        </p:spPr>
        <p:txBody>
          <a:bodyPr anchor="ctr">
            <a:normAutofit fontScale="92500" lnSpcReduction="20000"/>
          </a:bodyPr>
          <a:lstStyle/>
          <a:p>
            <a:pPr marL="266700" indent="-266700" algn="just">
              <a:lnSpc>
                <a:spcPct val="90000"/>
              </a:lnSpc>
              <a:spcBef>
                <a:spcPts val="0"/>
              </a:spcBef>
              <a:spcAft>
                <a:spcPts val="600"/>
              </a:spcAft>
              <a:buFont typeface="Wingdings" pitchFamily="2" charset="2"/>
              <a:buChar char="Ø"/>
              <a:defRPr/>
            </a:pPr>
            <a:r>
              <a:rPr lang="it-IT" sz="2000" dirty="0" smtClean="0">
                <a:solidFill>
                  <a:srgbClr val="000000"/>
                </a:solidFill>
                <a:cs typeface="Times New Roman" pitchFamily="18" charset="0"/>
              </a:rPr>
              <a:t>Nel libro bianco del 1998 la Commissione europea definisce gli appalti in house come “quelli aggiudicati all’interno della PA, tra Amministrazione centrale e locale o, ancora, tra un’Amministrazione e una società interamente controllata”</a:t>
            </a:r>
            <a:endParaRPr lang="it-IT" sz="2000" dirty="0" smtClean="0">
              <a:cs typeface="Times New Roman" pitchFamily="18" charset="0"/>
            </a:endParaRPr>
          </a:p>
          <a:p>
            <a:pPr marL="266700" indent="-266700" algn="just">
              <a:lnSpc>
                <a:spcPct val="90000"/>
              </a:lnSpc>
              <a:spcBef>
                <a:spcPts val="0"/>
              </a:spcBef>
              <a:spcAft>
                <a:spcPts val="600"/>
              </a:spcAft>
              <a:buFont typeface="Wingdings" pitchFamily="2" charset="2"/>
              <a:buChar char="Ø"/>
              <a:defRPr/>
            </a:pPr>
            <a:r>
              <a:rPr lang="it-IT" sz="2000" dirty="0" smtClean="0">
                <a:cs typeface="Times New Roman" pitchFamily="18" charset="0"/>
              </a:rPr>
              <a:t>L’</a:t>
            </a:r>
            <a:r>
              <a:rPr lang="it-IT" sz="2000" b="1" dirty="0" smtClean="0">
                <a:cs typeface="Times New Roman" pitchFamily="18" charset="0"/>
              </a:rPr>
              <a:t>in house </a:t>
            </a:r>
            <a:r>
              <a:rPr lang="it-IT" sz="2000" b="1" dirty="0" err="1" smtClean="0">
                <a:cs typeface="Times New Roman" pitchFamily="18" charset="0"/>
              </a:rPr>
              <a:t>providing</a:t>
            </a:r>
            <a:r>
              <a:rPr lang="it-IT" sz="2000" b="1" dirty="0" smtClean="0">
                <a:cs typeface="Times New Roman" pitchFamily="18" charset="0"/>
              </a:rPr>
              <a:t> </a:t>
            </a:r>
            <a:r>
              <a:rPr lang="it-IT" sz="2000" dirty="0" smtClean="0">
                <a:cs typeface="Times New Roman" pitchFamily="18" charset="0"/>
              </a:rPr>
              <a:t>legittima l’affidamento diretto del servizio senza gara, da parte di un ente pubblico a una persona giuridicamente distinta, ove ricorrano i seguenti requisiti da tempo individuati dall’ordinamento comunitario (ex </a:t>
            </a:r>
            <a:r>
              <a:rPr lang="it-IT" sz="2000" dirty="0" err="1" smtClean="0">
                <a:cs typeface="Times New Roman" pitchFamily="18" charset="0"/>
              </a:rPr>
              <a:t>multis</a:t>
            </a:r>
            <a:r>
              <a:rPr lang="it-IT" sz="2000" dirty="0" smtClean="0">
                <a:cs typeface="Times New Roman" pitchFamily="18" charset="0"/>
              </a:rPr>
              <a:t>: sentenza  CGUE 18.11.1999, causa Teckal):</a:t>
            </a:r>
          </a:p>
          <a:p>
            <a:pPr marL="622300" indent="-355600" algn="just">
              <a:lnSpc>
                <a:spcPct val="90000"/>
              </a:lnSpc>
              <a:spcBef>
                <a:spcPts val="0"/>
              </a:spcBef>
              <a:buFont typeface="Wingdings" pitchFamily="2" charset="2"/>
              <a:buChar char="q"/>
              <a:defRPr/>
            </a:pPr>
            <a:r>
              <a:rPr lang="it-IT" sz="2000" dirty="0" smtClean="0">
                <a:cs typeface="Times New Roman" pitchFamily="18" charset="0"/>
              </a:rPr>
              <a:t>l’affidataria  deve essere una società a capitale  totalmente pubblico</a:t>
            </a:r>
          </a:p>
          <a:p>
            <a:pPr marL="622300" indent="-355600" algn="just">
              <a:lnSpc>
                <a:spcPct val="90000"/>
              </a:lnSpc>
              <a:spcBef>
                <a:spcPts val="0"/>
              </a:spcBef>
              <a:buFont typeface="Wingdings" pitchFamily="2" charset="2"/>
              <a:buChar char="q"/>
              <a:tabLst>
                <a:tab pos="530225" algn="l"/>
              </a:tabLst>
              <a:defRPr/>
            </a:pPr>
            <a:r>
              <a:rPr lang="it-IT" sz="2000" dirty="0" smtClean="0">
                <a:cs typeface="Times New Roman" pitchFamily="18" charset="0"/>
              </a:rPr>
              <a:t>l’ente pubblico controllante deve esercitare una funzione di controllo pari a quella che esso esercita sui propri uffici (“controllo analogo”)</a:t>
            </a:r>
          </a:p>
          <a:p>
            <a:pPr marL="622300" indent="-355600" algn="just">
              <a:lnSpc>
                <a:spcPct val="90000"/>
              </a:lnSpc>
              <a:spcBef>
                <a:spcPts val="0"/>
              </a:spcBef>
              <a:spcAft>
                <a:spcPts val="600"/>
              </a:spcAft>
              <a:buFont typeface="Wingdings" pitchFamily="2" charset="2"/>
              <a:buChar char="q"/>
              <a:tabLst>
                <a:tab pos="530225" algn="l"/>
              </a:tabLst>
              <a:defRPr/>
            </a:pPr>
            <a:r>
              <a:rPr lang="it-IT" sz="2000" dirty="0" smtClean="0">
                <a:cs typeface="Times New Roman" pitchFamily="18" charset="0"/>
              </a:rPr>
              <a:t>la società deve realizzare la parte più importante delle propria attività con l’ente controllante </a:t>
            </a:r>
          </a:p>
          <a:p>
            <a:pPr algn="just">
              <a:buFont typeface="Wingdings" pitchFamily="2" charset="2"/>
              <a:buChar char="Ø"/>
            </a:pPr>
            <a:r>
              <a:rPr lang="it-IT" sz="2000" dirty="0" smtClean="0"/>
              <a:t>Per controllo analogo si intende un rapporto equivalente a una relazione di subordinazione gerarchica. Esso presuppone </a:t>
            </a:r>
            <a:r>
              <a:rPr lang="it-IT" sz="2000" b="1" dirty="0" smtClean="0"/>
              <a:t>un controllo gestionale e finanziario stringente dell’Ente pubblico sulla società </a:t>
            </a:r>
            <a:r>
              <a:rPr lang="it-IT" sz="2000" dirty="0" smtClean="0"/>
              <a:t>(Consiglio di Stato, sez. </a:t>
            </a:r>
            <a:r>
              <a:rPr lang="it-IT" sz="2000" dirty="0" err="1" smtClean="0"/>
              <a:t>VI</a:t>
            </a:r>
            <a:r>
              <a:rPr lang="it-IT" sz="2000" dirty="0" smtClean="0"/>
              <a:t>, n. 168/2005; sez. V, n. 2334/2007) </a:t>
            </a:r>
          </a:p>
          <a:p>
            <a:pPr lvl="0" algn="just">
              <a:buFont typeface="Wingdings" pitchFamily="2" charset="2"/>
              <a:buChar char="Ø"/>
            </a:pPr>
            <a:r>
              <a:rPr lang="it-IT" sz="2000" b="1" dirty="0" smtClean="0"/>
              <a:t>Va escluso il controllo analogo se lo statuto è quello di una normale Spa, </a:t>
            </a:r>
            <a:r>
              <a:rPr lang="it-IT" sz="2000" dirty="0" smtClean="0"/>
              <a:t>in cui “il Cda è investito dei più ampi poteri per la gestione ordinaria e straordinaria della società ed ha facoltà di compiere tutti gli atti che ritenga opportuni per l’attuazione ed il raggiungimento degli scopi sociali, fatta eccezione soltanto per gli atti che a norma di legge e dello statuto sono di competenza dell’assemblea” (Consiglio di Stato, sez. V, n. 5/2007)</a:t>
            </a: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29</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p:cNvSpPr>
          <p:nvPr>
            <p:ph type="title"/>
          </p:nvPr>
        </p:nvSpPr>
        <p:spPr>
          <a:xfrm>
            <a:off x="457200" y="332656"/>
            <a:ext cx="8229600" cy="504056"/>
          </a:xfrm>
        </p:spPr>
        <p:txBody>
          <a:bodyPr>
            <a:normAutofit/>
          </a:bodyPr>
          <a:lstStyle/>
          <a:p>
            <a:pPr eaLnBrk="1" hangingPunct="1"/>
            <a:r>
              <a:rPr lang="it-IT" sz="2000" b="1" dirty="0" smtClean="0"/>
              <a:t>PER INIZIARE: PERCHÉ...</a:t>
            </a:r>
            <a:endParaRPr lang="it-IT" sz="2000" b="1" dirty="0" smtClean="0"/>
          </a:p>
        </p:txBody>
      </p:sp>
      <p:sp>
        <p:nvSpPr>
          <p:cNvPr id="10245" name="Rectangle 3"/>
          <p:cNvSpPr>
            <a:spLocks noGrp="1"/>
          </p:cNvSpPr>
          <p:nvPr>
            <p:ph type="body" idx="1"/>
          </p:nvPr>
        </p:nvSpPr>
        <p:spPr>
          <a:xfrm>
            <a:off x="457200" y="1124744"/>
            <a:ext cx="8229600" cy="4896544"/>
          </a:xfrm>
        </p:spPr>
        <p:txBody>
          <a:bodyPr anchor="ctr">
            <a:normAutofit/>
          </a:bodyPr>
          <a:lstStyle/>
          <a:p>
            <a:pPr marL="450850" indent="-450850" algn="just" eaLnBrk="1" hangingPunct="1">
              <a:spcBef>
                <a:spcPts val="0"/>
              </a:spcBef>
              <a:spcAft>
                <a:spcPts val="1800"/>
              </a:spcAft>
              <a:buFont typeface="Wingdings" pitchFamily="2" charset="2"/>
              <a:buChar char="Ø"/>
            </a:pPr>
            <a:r>
              <a:rPr lang="it-IT" sz="2000" dirty="0" smtClean="0"/>
              <a:t>… in Italia il numero delle partecipate supera di gran lunga il numero dei Comuni? </a:t>
            </a:r>
          </a:p>
          <a:p>
            <a:pPr marL="442913" indent="-442913" algn="just" eaLnBrk="1" hangingPunct="1">
              <a:spcBef>
                <a:spcPts val="0"/>
              </a:spcBef>
              <a:spcAft>
                <a:spcPts val="1800"/>
              </a:spcAft>
              <a:buFont typeface="Wingdings" pitchFamily="2" charset="2"/>
              <a:buChar char="Ø"/>
            </a:pPr>
            <a:r>
              <a:rPr lang="it-IT" sz="2000" dirty="0" smtClean="0"/>
              <a:t>… la </a:t>
            </a:r>
            <a:r>
              <a:rPr lang="it-IT" sz="2000" dirty="0" smtClean="0"/>
              <a:t>gestione dei servizi pubblici locali è prevalentemente svolta in forma societaria?</a:t>
            </a:r>
          </a:p>
          <a:p>
            <a:pPr marL="442913" indent="-442913" algn="just">
              <a:spcBef>
                <a:spcPts val="0"/>
              </a:spcBef>
              <a:spcAft>
                <a:spcPts val="1800"/>
              </a:spcAft>
              <a:buFont typeface="Wingdings" pitchFamily="2" charset="2"/>
              <a:buChar char="Ø"/>
            </a:pPr>
            <a:r>
              <a:rPr lang="it-IT" sz="2000" dirty="0" smtClean="0"/>
              <a:t>... le </a:t>
            </a:r>
            <a:r>
              <a:rPr lang="it-IT" sz="2000" dirty="0"/>
              <a:t>società sono per la </a:t>
            </a:r>
            <a:r>
              <a:rPr lang="it-IT" sz="2000" dirty="0" smtClean="0"/>
              <a:t>gran </a:t>
            </a:r>
            <a:r>
              <a:rPr lang="it-IT" sz="2000" dirty="0"/>
              <a:t>parte in mano pubblica e hanno spesso una gestione in perdita?</a:t>
            </a:r>
            <a:endParaRPr lang="it-IT" sz="2000" dirty="0"/>
          </a:p>
          <a:p>
            <a:pPr marL="442913" indent="-442913" algn="just">
              <a:spcBef>
                <a:spcPts val="0"/>
              </a:spcBef>
              <a:spcAft>
                <a:spcPts val="1800"/>
              </a:spcAft>
              <a:buFont typeface="Wingdings" pitchFamily="2" charset="2"/>
              <a:buChar char="Ø"/>
            </a:pPr>
            <a:r>
              <a:rPr lang="it-IT" sz="2000" dirty="0"/>
              <a:t>... </a:t>
            </a:r>
            <a:r>
              <a:rPr lang="it-IT" sz="2000" dirty="0" smtClean="0"/>
              <a:t>la </a:t>
            </a:r>
            <a:r>
              <a:rPr lang="it-IT" sz="2000" dirty="0"/>
              <a:t>gestione dei </a:t>
            </a:r>
            <a:r>
              <a:rPr lang="it-IT" sz="2000" dirty="0" smtClean="0"/>
              <a:t>servizi pubblici locali è </a:t>
            </a:r>
            <a:r>
              <a:rPr lang="it-IT" sz="2000" dirty="0"/>
              <a:t>caratterizzata dal </a:t>
            </a:r>
            <a:r>
              <a:rPr lang="it-IT" sz="2000" dirty="0" smtClean="0"/>
              <a:t>regime di monopolio </a:t>
            </a:r>
            <a:r>
              <a:rPr lang="it-IT" sz="2000" dirty="0"/>
              <a:t>pubblico locale?</a:t>
            </a:r>
            <a:endParaRPr lang="it-IT" sz="2000" dirty="0"/>
          </a:p>
          <a:p>
            <a:pPr marL="442913" indent="-442913" algn="just">
              <a:spcBef>
                <a:spcPts val="0"/>
              </a:spcBef>
              <a:spcAft>
                <a:spcPts val="600"/>
              </a:spcAft>
              <a:buFont typeface="Wingdings" pitchFamily="2" charset="2"/>
              <a:buChar char="Ø"/>
            </a:pPr>
            <a:r>
              <a:rPr lang="it-IT" sz="2000" dirty="0"/>
              <a:t>... </a:t>
            </a:r>
            <a:r>
              <a:rPr lang="it-IT" sz="2000" dirty="0" smtClean="0"/>
              <a:t>l</a:t>
            </a:r>
            <a:r>
              <a:rPr lang="it-IT" sz="2000" dirty="0" smtClean="0"/>
              <a:t>e </a:t>
            </a:r>
            <a:r>
              <a:rPr lang="it-IT" sz="2000" dirty="0"/>
              <a:t>gare in Italia non </a:t>
            </a:r>
            <a:r>
              <a:rPr lang="it-IT" sz="2000" dirty="0" smtClean="0"/>
              <a:t>decollano</a:t>
            </a:r>
          </a:p>
          <a:p>
            <a:pPr marL="1165225" indent="-368300" algn="just">
              <a:buFont typeface="Wingdings" pitchFamily="2" charset="2"/>
              <a:buChar char="q"/>
              <a:tabLst>
                <a:tab pos="987425" algn="l"/>
              </a:tabLst>
            </a:pPr>
            <a:r>
              <a:rPr lang="it-IT" sz="2000" dirty="0"/>
              <a:t> </a:t>
            </a:r>
            <a:r>
              <a:rPr lang="it-IT" sz="2000" dirty="0" smtClean="0"/>
              <a:t>né per liberalizzare i </a:t>
            </a:r>
            <a:r>
              <a:rPr lang="it-IT" sz="2000" dirty="0" smtClean="0"/>
              <a:t>servizi locali</a:t>
            </a:r>
            <a:endParaRPr lang="it-IT" sz="2000" dirty="0" smtClean="0"/>
          </a:p>
          <a:p>
            <a:pPr marL="1165225" indent="-368300" algn="just">
              <a:buFont typeface="Wingdings" pitchFamily="2" charset="2"/>
              <a:buChar char="q"/>
              <a:tabLst>
                <a:tab pos="987425" algn="l"/>
              </a:tabLst>
            </a:pPr>
            <a:r>
              <a:rPr lang="it-IT" sz="2000" dirty="0" smtClean="0"/>
              <a:t> né </a:t>
            </a:r>
            <a:r>
              <a:rPr lang="it-IT" sz="2000" dirty="0"/>
              <a:t>per alienare le quote societarie</a:t>
            </a:r>
            <a:r>
              <a:rPr lang="it-IT" sz="2000" dirty="0" smtClean="0"/>
              <a:t>?</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457200" y="274639"/>
            <a:ext cx="8229600" cy="490066"/>
          </a:xfrm>
        </p:spPr>
        <p:txBody>
          <a:bodyPr>
            <a:normAutofit/>
          </a:bodyPr>
          <a:lstStyle/>
          <a:p>
            <a:pPr eaLnBrk="1" hangingPunct="1"/>
            <a:r>
              <a:rPr lang="it-IT" sz="1800" b="1" dirty="0" smtClean="0">
                <a:cs typeface="Times New Roman" pitchFamily="18" charset="0"/>
              </a:rPr>
              <a:t>IL CONTROLLO ANALOGO: GLI ELEMENTI INDICATORI </a:t>
            </a:r>
          </a:p>
        </p:txBody>
      </p:sp>
      <p:sp>
        <p:nvSpPr>
          <p:cNvPr id="23556" name="Rectangle 3"/>
          <p:cNvSpPr>
            <a:spLocks noGrp="1"/>
          </p:cNvSpPr>
          <p:nvPr>
            <p:ph idx="1"/>
          </p:nvPr>
        </p:nvSpPr>
        <p:spPr>
          <a:xfrm>
            <a:off x="251520" y="836712"/>
            <a:ext cx="8568952" cy="5616624"/>
          </a:xfrm>
        </p:spPr>
        <p:txBody>
          <a:bodyPr rtlCol="0" anchor="ctr">
            <a:noAutofit/>
          </a:bodyPr>
          <a:lstStyle/>
          <a:p>
            <a:pPr marL="88900" indent="-88900" algn="just" eaLnBrk="1" fontAlgn="auto" hangingPunct="1">
              <a:lnSpc>
                <a:spcPct val="80000"/>
              </a:lnSpc>
              <a:spcBef>
                <a:spcPts val="0"/>
              </a:spcBef>
              <a:spcAft>
                <a:spcPts val="600"/>
              </a:spcAft>
              <a:buFont typeface="Arial" pitchFamily="34" charset="0"/>
              <a:buNone/>
              <a:defRPr/>
            </a:pPr>
            <a:r>
              <a:rPr lang="it-IT" sz="2000" dirty="0" smtClean="0">
                <a:cs typeface="Times New Roman" pitchFamily="18" charset="0"/>
              </a:rPr>
              <a:t>  Il “controllo analogo”implica forti poteri di indirizzo, vigilanza e controllo da parte dell’Ente socio. La società svolge la propria attività in stretta relazione con il Socio pubblico. Questi gli elementi indicatori secondo la Corte di Giustizia europea:</a:t>
            </a:r>
          </a:p>
          <a:p>
            <a:pPr marL="450850" indent="-273050" eaLnBrk="1" fontAlgn="auto" hangingPunct="1">
              <a:lnSpc>
                <a:spcPct val="80000"/>
              </a:lnSpc>
              <a:spcBef>
                <a:spcPts val="0"/>
              </a:spcBef>
              <a:buFont typeface="Arial" pitchFamily="34" charset="0"/>
              <a:buAutoNum type="alphaLcParenR"/>
              <a:defRPr/>
            </a:pPr>
            <a:r>
              <a:rPr lang="it-IT" sz="2000" dirty="0" smtClean="0">
                <a:cs typeface="Times New Roman" pitchFamily="18" charset="0"/>
              </a:rPr>
              <a:t>intera proprietà pubblica del capitale sociale</a:t>
            </a:r>
          </a:p>
          <a:p>
            <a:pPr marL="450850" indent="-273050">
              <a:lnSpc>
                <a:spcPct val="80000"/>
              </a:lnSpc>
              <a:spcBef>
                <a:spcPts val="0"/>
              </a:spcBef>
              <a:buFont typeface="Arial" pitchFamily="34" charset="0"/>
              <a:buAutoNum type="alphaLcParenR"/>
              <a:defRPr/>
            </a:pPr>
            <a:r>
              <a:rPr lang="it-IT" sz="2000" dirty="0" smtClean="0">
                <a:cs typeface="Times New Roman" pitchFamily="18" charset="0"/>
              </a:rPr>
              <a:t>organo direttivo (</a:t>
            </a:r>
            <a:r>
              <a:rPr lang="it-IT" sz="2000" dirty="0" err="1" smtClean="0">
                <a:cs typeface="Times New Roman" pitchFamily="18" charset="0"/>
              </a:rPr>
              <a:t>CdA</a:t>
            </a:r>
            <a:r>
              <a:rPr lang="it-IT" sz="2000" dirty="0" smtClean="0">
                <a:cs typeface="Times New Roman" pitchFamily="18" charset="0"/>
              </a:rPr>
              <a:t>) con poteri ben definiti e limitati</a:t>
            </a:r>
          </a:p>
          <a:p>
            <a:pPr marL="450850" indent="-273050">
              <a:lnSpc>
                <a:spcPct val="80000"/>
              </a:lnSpc>
              <a:spcBef>
                <a:spcPts val="0"/>
              </a:spcBef>
              <a:buFont typeface="Arial" pitchFamily="34" charset="0"/>
              <a:buAutoNum type="alphaLcParenR"/>
              <a:defRPr/>
            </a:pPr>
            <a:r>
              <a:rPr lang="it-IT" sz="2000" dirty="0" smtClean="0">
                <a:cs typeface="Times New Roman" pitchFamily="18" charset="0"/>
              </a:rPr>
              <a:t>oggetto sociale circoscritto e senza vocazione commerciale </a:t>
            </a:r>
          </a:p>
          <a:p>
            <a:pPr marL="450850" indent="-273050">
              <a:lnSpc>
                <a:spcPct val="80000"/>
              </a:lnSpc>
              <a:spcBef>
                <a:spcPts val="0"/>
              </a:spcBef>
              <a:buFont typeface="Arial" pitchFamily="34" charset="0"/>
              <a:buAutoNum type="alphaLcParenR"/>
              <a:defRPr/>
            </a:pPr>
            <a:r>
              <a:rPr lang="it-IT" sz="2000" dirty="0" smtClean="0">
                <a:cs typeface="Times New Roman" pitchFamily="18" charset="0"/>
              </a:rPr>
              <a:t>relazione di subordinazione gerarchica</a:t>
            </a:r>
          </a:p>
          <a:p>
            <a:pPr marL="450850" indent="-273050">
              <a:lnSpc>
                <a:spcPct val="80000"/>
              </a:lnSpc>
              <a:spcBef>
                <a:spcPts val="0"/>
              </a:spcBef>
              <a:buFont typeface="Arial" pitchFamily="34" charset="0"/>
              <a:buAutoNum type="alphaLcParenR"/>
              <a:defRPr/>
            </a:pPr>
            <a:r>
              <a:rPr lang="it-IT" sz="2000" dirty="0" smtClean="0">
                <a:cs typeface="Times New Roman" pitchFamily="18" charset="0"/>
              </a:rPr>
              <a:t>indirizzo e controllo strategico/gestionale del socio pubblico (talora mediante «comitati di controllo analogo», formati dai Sindaci dei Comuni soci)</a:t>
            </a:r>
          </a:p>
          <a:p>
            <a:pPr marL="450850" indent="-273050">
              <a:lnSpc>
                <a:spcPct val="80000"/>
              </a:lnSpc>
              <a:spcBef>
                <a:spcPts val="0"/>
              </a:spcBef>
              <a:buFont typeface="Arial" pitchFamily="34" charset="0"/>
              <a:buAutoNum type="alphaLcParenR"/>
              <a:defRPr/>
            </a:pPr>
            <a:r>
              <a:rPr lang="it-IT" sz="2000" dirty="0" smtClean="0">
                <a:cs typeface="Times New Roman" pitchFamily="18" charset="0"/>
              </a:rPr>
              <a:t>controllo del bilancio e della qualità dei servizi erogati</a:t>
            </a:r>
          </a:p>
          <a:p>
            <a:pPr marL="450850" indent="-273050">
              <a:lnSpc>
                <a:spcPct val="80000"/>
              </a:lnSpc>
              <a:spcBef>
                <a:spcPts val="0"/>
              </a:spcBef>
              <a:spcAft>
                <a:spcPts val="600"/>
              </a:spcAft>
              <a:buFont typeface="Arial" pitchFamily="34" charset="0"/>
              <a:buAutoNum type="alphaLcParenR"/>
              <a:defRPr/>
            </a:pPr>
            <a:r>
              <a:rPr lang="it-IT" sz="2000" dirty="0" smtClean="0">
                <a:cs typeface="Times New Roman" pitchFamily="18" charset="0"/>
              </a:rPr>
              <a:t>poteri inibitivi dell’ente socio (es. diritto di veto)</a:t>
            </a:r>
          </a:p>
          <a:p>
            <a:pPr marL="0" indent="0" algn="just">
              <a:lnSpc>
                <a:spcPct val="80000"/>
              </a:lnSpc>
              <a:spcBef>
                <a:spcPts val="0"/>
              </a:spcBef>
              <a:spcAft>
                <a:spcPts val="600"/>
              </a:spcAft>
              <a:buNone/>
              <a:defRPr/>
            </a:pPr>
            <a:r>
              <a:rPr lang="it-IT" sz="2000" dirty="0" smtClean="0"/>
              <a:t>Lo statuto di una società in house dovrebbe prevedere l’onere in capo al Cda di sottoporre ad autorizzazione dell’Assemblea almeno le seguenti decisioni:</a:t>
            </a:r>
          </a:p>
          <a:p>
            <a:pPr marL="273050" indent="-273050" algn="just">
              <a:lnSpc>
                <a:spcPct val="80000"/>
              </a:lnSpc>
              <a:spcBef>
                <a:spcPts val="0"/>
              </a:spcBef>
              <a:buFont typeface="Wingdings" pitchFamily="2" charset="2"/>
              <a:buChar char="q"/>
              <a:defRPr/>
            </a:pPr>
            <a:r>
              <a:rPr lang="it-IT" sz="2000" u="sng" dirty="0" smtClean="0"/>
              <a:t>Operazioni straordinarie d’azienda </a:t>
            </a:r>
            <a:r>
              <a:rPr lang="it-IT" sz="2000" dirty="0" smtClean="0"/>
              <a:t>(fusioni, trasformazioni, scorpori e conferimenti di ramo d’azienda, piani industriali, piani d’investimento, ecc.)</a:t>
            </a:r>
          </a:p>
          <a:p>
            <a:pPr marL="273050" indent="-273050" algn="just">
              <a:lnSpc>
                <a:spcPct val="80000"/>
              </a:lnSpc>
              <a:spcBef>
                <a:spcPts val="0"/>
              </a:spcBef>
              <a:buFont typeface="Wingdings" pitchFamily="2" charset="2"/>
              <a:buChar char="q"/>
              <a:defRPr/>
            </a:pPr>
            <a:r>
              <a:rPr lang="it-IT" sz="2000" dirty="0" smtClean="0"/>
              <a:t>Stipula di contratti traslativi (e/o acquisitivi) della proprietà di beni aziendali, se superiori a un determinato importo (</a:t>
            </a:r>
            <a:r>
              <a:rPr lang="it-IT" sz="2000" dirty="0" err="1" smtClean="0"/>
              <a:t>es</a:t>
            </a:r>
            <a:r>
              <a:rPr lang="it-IT" sz="2000" dirty="0" smtClean="0"/>
              <a:t>: oltre 10% del capitale sociale)</a:t>
            </a:r>
          </a:p>
          <a:p>
            <a:pPr marL="273050" indent="-273050" algn="just">
              <a:lnSpc>
                <a:spcPct val="80000"/>
              </a:lnSpc>
              <a:spcBef>
                <a:spcPts val="0"/>
              </a:spcBef>
              <a:buFont typeface="Wingdings" pitchFamily="2" charset="2"/>
              <a:buChar char="q"/>
              <a:defRPr/>
            </a:pPr>
            <a:r>
              <a:rPr lang="it-IT" sz="2000" dirty="0" smtClean="0"/>
              <a:t>Approvazione e revisione budget annuali</a:t>
            </a:r>
          </a:p>
          <a:p>
            <a:pPr marL="273050" indent="-273050" algn="just">
              <a:lnSpc>
                <a:spcPct val="80000"/>
              </a:lnSpc>
              <a:spcBef>
                <a:spcPts val="0"/>
              </a:spcBef>
              <a:buFont typeface="Wingdings" pitchFamily="2" charset="2"/>
              <a:buChar char="q"/>
              <a:defRPr/>
            </a:pPr>
            <a:r>
              <a:rPr lang="it-IT" sz="2000" dirty="0" smtClean="0"/>
              <a:t>Emissione prestiti obbligazionari (art. 2410 c.c.: se la legge o lo statuto non dispongono diversamente, l'emissione è deliberata dagli amministratori)</a:t>
            </a:r>
            <a:endParaRPr lang="it-IT" sz="2000" dirty="0" smtClean="0">
              <a:cs typeface="Times New Roman" pitchFamily="18" charset="0"/>
            </a:endParaRPr>
          </a:p>
        </p:txBody>
      </p:sp>
      <p:sp>
        <p:nvSpPr>
          <p:cNvPr id="5" name="Segnaposto numero diapositiva 5"/>
          <p:cNvSpPr>
            <a:spLocks noGrp="1"/>
          </p:cNvSpPr>
          <p:nvPr>
            <p:ph type="sldNum" sz="quarter" idx="12"/>
          </p:nvPr>
        </p:nvSpPr>
        <p:spPr/>
        <p:txBody>
          <a:bodyPr/>
          <a:lstStyle/>
          <a:p>
            <a:pPr>
              <a:defRPr/>
            </a:pPr>
            <a:fld id="{AB99EE8D-D502-4524-8C38-A735C584ADC4}" type="slidenum">
              <a:rPr lang="it-IT"/>
              <a:pPr>
                <a:defRPr/>
              </a:pPr>
              <a:t>30</a:t>
            </a:fld>
            <a:endParaRPr lang="it-IT"/>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p:cNvSpPr>
            <a:spLocks noGrp="1"/>
          </p:cNvSpPr>
          <p:nvPr>
            <p:ph type="title"/>
          </p:nvPr>
        </p:nvSpPr>
        <p:spPr>
          <a:xfrm>
            <a:off x="457200" y="188913"/>
            <a:ext cx="8229600" cy="431775"/>
          </a:xfrm>
        </p:spPr>
        <p:txBody>
          <a:bodyPr>
            <a:normAutofit/>
          </a:bodyPr>
          <a:lstStyle/>
          <a:p>
            <a:pPr eaLnBrk="1" hangingPunct="1"/>
            <a:r>
              <a:rPr lang="it-IT" sz="1800" b="1" dirty="0" smtClean="0">
                <a:cs typeface="Times New Roman" pitchFamily="18" charset="0"/>
              </a:rPr>
              <a:t>LE AVVERTENZE PER GLI AFFIDAMENTI IN HOUSE </a:t>
            </a:r>
            <a:endParaRPr lang="it-IT" sz="1800" dirty="0" smtClean="0"/>
          </a:p>
        </p:txBody>
      </p:sp>
      <p:sp>
        <p:nvSpPr>
          <p:cNvPr id="107524" name="Segnaposto contenuto 2"/>
          <p:cNvSpPr>
            <a:spLocks noGrp="1"/>
          </p:cNvSpPr>
          <p:nvPr>
            <p:ph idx="1"/>
          </p:nvPr>
        </p:nvSpPr>
        <p:spPr>
          <a:xfrm>
            <a:off x="323850" y="764705"/>
            <a:ext cx="8362950" cy="5400600"/>
          </a:xfrm>
        </p:spPr>
        <p:txBody>
          <a:bodyPr rtlCol="0" anchor="ctr">
            <a:noAutofit/>
          </a:bodyPr>
          <a:lstStyle/>
          <a:p>
            <a:pPr marL="273050" indent="-273050" algn="just" eaLnBrk="1" fontAlgn="auto" hangingPunct="1">
              <a:lnSpc>
                <a:spcPct val="80000"/>
              </a:lnSpc>
              <a:spcBef>
                <a:spcPts val="0"/>
              </a:spcBef>
              <a:spcAft>
                <a:spcPts val="600"/>
              </a:spcAft>
              <a:buFont typeface="Wingdings" pitchFamily="2" charset="2"/>
              <a:buChar char="Ø"/>
              <a:defRPr/>
            </a:pPr>
            <a:r>
              <a:rPr lang="it-IT" sz="2000" dirty="0" smtClean="0">
                <a:cs typeface="Times New Roman" pitchFamily="18" charset="0"/>
              </a:rPr>
              <a:t>La </a:t>
            </a:r>
            <a:r>
              <a:rPr lang="it-IT" sz="2000" b="1" dirty="0" smtClean="0">
                <a:cs typeface="Times New Roman" pitchFamily="18" charset="0"/>
              </a:rPr>
              <a:t>valutazione comparativa</a:t>
            </a:r>
            <a:r>
              <a:rPr lang="it-IT" sz="2000" dirty="0" smtClean="0">
                <a:cs typeface="Times New Roman" pitchFamily="18" charset="0"/>
              </a:rPr>
              <a:t> e </a:t>
            </a:r>
            <a:r>
              <a:rPr lang="it-IT" sz="2000" b="1" dirty="0" smtClean="0">
                <a:cs typeface="Times New Roman" pitchFamily="18" charset="0"/>
              </a:rPr>
              <a:t>l’analisi di mercato</a:t>
            </a:r>
            <a:r>
              <a:rPr lang="it-IT" sz="2000" dirty="0" smtClean="0">
                <a:cs typeface="Times New Roman" pitchFamily="18" charset="0"/>
              </a:rPr>
              <a:t> sono necessarie non solo se prescritte dalla normativa di settore, ma in base al principio d’imparzialità e di buon andamento della PA (art. 97  Cost.) e all’obbligo di motivazione dell’atto (art. 3  L 241/1990)</a:t>
            </a:r>
          </a:p>
          <a:p>
            <a:pPr marL="273050" indent="-273050" algn="just" eaLnBrk="1" fontAlgn="auto" hangingPunct="1">
              <a:lnSpc>
                <a:spcPct val="80000"/>
              </a:lnSpc>
              <a:spcBef>
                <a:spcPts val="0"/>
              </a:spcBef>
              <a:spcAft>
                <a:spcPts val="600"/>
              </a:spcAft>
              <a:buFont typeface="Wingdings" pitchFamily="2" charset="2"/>
              <a:buChar char="Ø"/>
              <a:defRPr/>
            </a:pPr>
            <a:r>
              <a:rPr lang="it-IT" sz="2000" dirty="0" smtClean="0">
                <a:cs typeface="Times New Roman" pitchFamily="18" charset="0"/>
              </a:rPr>
              <a:t>“La scelta dell‘Ente locale sulle modalità di organizzazione dei SPL, e in particolare l’opzione tra modello in house e ricorso al mercato, deve basarsi sui consueti parametri d’esercizio delle scelte discrezionali, cioè:</a:t>
            </a:r>
          </a:p>
          <a:p>
            <a:pPr marL="628650" indent="-273050" algn="just" eaLnBrk="1" fontAlgn="auto" hangingPunct="1">
              <a:lnSpc>
                <a:spcPct val="80000"/>
              </a:lnSpc>
              <a:spcBef>
                <a:spcPts val="0"/>
              </a:spcBef>
              <a:buFont typeface="Arial" pitchFamily="34" charset="0"/>
              <a:buAutoNum type="alphaLcParenR"/>
              <a:defRPr/>
            </a:pPr>
            <a:r>
              <a:rPr lang="it-IT" sz="2000" dirty="0" smtClean="0"/>
              <a:t>valutazione comparativa degli interessi pubblici e privati coinvolti</a:t>
            </a:r>
          </a:p>
          <a:p>
            <a:pPr marL="628650" indent="-273050" algn="just" eaLnBrk="1" fontAlgn="auto" hangingPunct="1">
              <a:lnSpc>
                <a:spcPct val="80000"/>
              </a:lnSpc>
              <a:spcBef>
                <a:spcPts val="0"/>
              </a:spcBef>
              <a:buFont typeface="Arial" pitchFamily="34" charset="0"/>
              <a:buAutoNum type="alphaLcParenR"/>
              <a:defRPr/>
            </a:pPr>
            <a:r>
              <a:rPr lang="it-IT" sz="2000" dirty="0" smtClean="0"/>
              <a:t>individuazione del modello più efficiente ed economico</a:t>
            </a:r>
          </a:p>
          <a:p>
            <a:pPr marL="628650" indent="-273050" algn="just" eaLnBrk="1" fontAlgn="auto" hangingPunct="1">
              <a:lnSpc>
                <a:spcPct val="80000"/>
              </a:lnSpc>
              <a:spcBef>
                <a:spcPts val="0"/>
              </a:spcBef>
              <a:spcAft>
                <a:spcPts val="600"/>
              </a:spcAft>
              <a:buFont typeface="Arial" pitchFamily="34" charset="0"/>
              <a:buAutoNum type="alphaLcParenR"/>
              <a:defRPr/>
            </a:pPr>
            <a:r>
              <a:rPr lang="it-IT" sz="2000" dirty="0" smtClean="0"/>
              <a:t>adeguata istruttoria e motivazione</a:t>
            </a:r>
          </a:p>
          <a:p>
            <a:pPr marL="273050" indent="-273050" algn="just">
              <a:lnSpc>
                <a:spcPct val="80000"/>
              </a:lnSpc>
              <a:spcBef>
                <a:spcPts val="0"/>
              </a:spcBef>
              <a:spcAft>
                <a:spcPts val="600"/>
              </a:spcAft>
              <a:buFont typeface="Wingdings" pitchFamily="2" charset="2"/>
              <a:buChar char="Ø"/>
              <a:tabLst>
                <a:tab pos="88900" algn="l"/>
              </a:tabLst>
              <a:defRPr/>
            </a:pPr>
            <a:r>
              <a:rPr lang="it-IT" sz="2000" dirty="0" smtClean="0">
                <a:cs typeface="Times New Roman" pitchFamily="18" charset="0"/>
              </a:rPr>
              <a:t>Trattandosi di scelta discrezionale, la stessa è sindacabile se appaia priva di istruttoria e motivazione, viziata da travisamento dei fatti, palesemente illogica o irrazionale”</a:t>
            </a:r>
            <a:r>
              <a:rPr lang="it-IT" sz="2000" dirty="0" smtClean="0"/>
              <a:t> ( Consiglio di stato, Sez. </a:t>
            </a:r>
            <a:r>
              <a:rPr lang="it-IT" sz="2000" dirty="0" err="1" smtClean="0"/>
              <a:t>VI</a:t>
            </a:r>
            <a:r>
              <a:rPr lang="it-IT" sz="2000" dirty="0" smtClean="0"/>
              <a:t>, sentenza n. 762/2013)</a:t>
            </a:r>
            <a:endParaRPr lang="it-IT" sz="2000" dirty="0" smtClean="0">
              <a:cs typeface="Times New Roman" pitchFamily="18" charset="0"/>
            </a:endParaRPr>
          </a:p>
          <a:p>
            <a:pPr marL="273050" indent="-273050" algn="just">
              <a:lnSpc>
                <a:spcPct val="80000"/>
              </a:lnSpc>
              <a:spcBef>
                <a:spcPts val="0"/>
              </a:spcBef>
              <a:spcAft>
                <a:spcPts val="600"/>
              </a:spcAft>
              <a:buFont typeface="Wingdings" pitchFamily="2" charset="2"/>
              <a:buChar char="Ø"/>
              <a:defRPr/>
            </a:pPr>
            <a:r>
              <a:rPr lang="it-IT" sz="2000" dirty="0" smtClean="0">
                <a:cs typeface="Times New Roman" pitchFamily="18" charset="0"/>
              </a:rPr>
              <a:t>Va escluso quindi un aprioristico ricorso all’affidamento diretto del servizio all’organismo partecipato, a prescindere da un accertamento, volta per volta, degli occorrenti presupposti di fatto e di diritto</a:t>
            </a:r>
          </a:p>
          <a:p>
            <a:pPr marL="273050" indent="-273050" algn="just">
              <a:lnSpc>
                <a:spcPct val="80000"/>
              </a:lnSpc>
              <a:spcBef>
                <a:spcPts val="0"/>
              </a:spcBef>
              <a:spcAft>
                <a:spcPts val="600"/>
              </a:spcAft>
              <a:buFont typeface="Wingdings" pitchFamily="2" charset="2"/>
              <a:buChar char="Ø"/>
              <a:defRPr/>
            </a:pPr>
            <a:r>
              <a:rPr lang="it-IT" sz="2000" dirty="0" smtClean="0">
                <a:cs typeface="Times New Roman" pitchFamily="18" charset="0"/>
              </a:rPr>
              <a:t>L’obbligo di valutazione comparativa sussiste non solo se il Comune affida la gestione a un soggetto terzo esterno alla struttura, ma anche se si avvale dell’auto-produzione in house (</a:t>
            </a:r>
            <a:r>
              <a:rPr lang="it-IT" sz="2000" dirty="0" err="1" smtClean="0">
                <a:cs typeface="Times New Roman" pitchFamily="18" charset="0"/>
              </a:rPr>
              <a:t>CdS</a:t>
            </a:r>
            <a:r>
              <a:rPr lang="it-IT" sz="2000" dirty="0" smtClean="0">
                <a:cs typeface="Times New Roman" pitchFamily="18" charset="0"/>
              </a:rPr>
              <a:t>, sez. V, sentenza n. 854/2011)</a:t>
            </a:r>
          </a:p>
        </p:txBody>
      </p:sp>
      <p:sp>
        <p:nvSpPr>
          <p:cNvPr id="6" name="Segnaposto numero diapositiva 5"/>
          <p:cNvSpPr>
            <a:spLocks noGrp="1"/>
          </p:cNvSpPr>
          <p:nvPr>
            <p:ph type="sldNum" sz="quarter" idx="12"/>
          </p:nvPr>
        </p:nvSpPr>
        <p:spPr/>
        <p:txBody>
          <a:bodyPr/>
          <a:lstStyle/>
          <a:p>
            <a:pPr>
              <a:defRPr/>
            </a:pPr>
            <a:fld id="{7B95D9C1-E3AE-4381-9BF6-70B7AE83BDDD}" type="slidenum">
              <a:rPr lang="it-IT"/>
              <a:pPr>
                <a:defRPr/>
              </a:pPr>
              <a:t>31</a:t>
            </a:fld>
            <a:endParaRPr lang="it-IT"/>
          </a:p>
        </p:txBody>
      </p:sp>
      <p:sp>
        <p:nvSpPr>
          <p:cNvPr id="4" name="Segnaposto numero diapositiva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A11519D-BC93-458C-A537-CCE3C4F90CA5}" type="slidenum">
              <a:rPr lang="it-IT" sz="1200">
                <a:solidFill>
                  <a:schemeClr val="tx1">
                    <a:tint val="75000"/>
                  </a:schemeClr>
                </a:solidFill>
                <a:latin typeface="+mn-lt"/>
              </a:rPr>
              <a:pPr algn="r" fontAlgn="auto">
                <a:spcBef>
                  <a:spcPts val="0"/>
                </a:spcBef>
                <a:spcAft>
                  <a:spcPts val="0"/>
                </a:spcAft>
                <a:defRPr/>
              </a:pPr>
              <a:t>31</a:t>
            </a:fld>
            <a:endParaRPr lang="it-IT" sz="1200">
              <a:solidFill>
                <a:schemeClr val="tx1">
                  <a:tint val="75000"/>
                </a:schemeClr>
              </a:solidFill>
              <a:latin typeface="+mn-lt"/>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432048"/>
          </a:xfrm>
        </p:spPr>
        <p:txBody>
          <a:bodyPr>
            <a:normAutofit/>
          </a:bodyPr>
          <a:lstStyle/>
          <a:p>
            <a:r>
              <a:rPr lang="it-IT" sz="1800" b="1" dirty="0" smtClean="0"/>
              <a:t>AFFIDAMENTI IN HOUSE: LE NOVITÀ IN ARRIVO</a:t>
            </a:r>
            <a:endParaRPr lang="it-IT" sz="1800" b="1" dirty="0"/>
          </a:p>
        </p:txBody>
      </p:sp>
      <p:sp>
        <p:nvSpPr>
          <p:cNvPr id="3" name="Segnaposto contenuto 2"/>
          <p:cNvSpPr>
            <a:spLocks noGrp="1"/>
          </p:cNvSpPr>
          <p:nvPr>
            <p:ph idx="1"/>
          </p:nvPr>
        </p:nvSpPr>
        <p:spPr>
          <a:xfrm>
            <a:off x="251520" y="764704"/>
            <a:ext cx="8435280" cy="5688632"/>
          </a:xfrm>
        </p:spPr>
        <p:txBody>
          <a:bodyPr anchor="ctr">
            <a:normAutofit lnSpcReduction="10000"/>
          </a:bodyPr>
          <a:lstStyle/>
          <a:p>
            <a:pPr marL="273050" lvl="0" indent="-273050" algn="just">
              <a:lnSpc>
                <a:spcPct val="80000"/>
              </a:lnSpc>
              <a:spcBef>
                <a:spcPts val="0"/>
              </a:spcBef>
              <a:spcAft>
                <a:spcPts val="600"/>
              </a:spcAft>
              <a:buFont typeface="Wingdings" pitchFamily="2" charset="2"/>
              <a:buChar char="Ø"/>
            </a:pPr>
            <a:r>
              <a:rPr lang="it-IT" sz="2000" dirty="0" smtClean="0"/>
              <a:t>L’art. 16 del TU legittima gli affidamenti diretti di contratti pubblici in presenza di </a:t>
            </a:r>
            <a:r>
              <a:rPr lang="it-IT" sz="2000" u="sng" dirty="0" smtClean="0"/>
              <a:t>un controllo analogo </a:t>
            </a:r>
            <a:r>
              <a:rPr lang="it-IT" sz="2000" u="sng" dirty="0" err="1" smtClean="0"/>
              <a:t>unipersonale</a:t>
            </a:r>
            <a:r>
              <a:rPr lang="it-IT" sz="2000" u="sng" dirty="0" smtClean="0"/>
              <a:t> o congiunto</a:t>
            </a:r>
            <a:r>
              <a:rPr lang="it-IT" sz="2000" dirty="0" smtClean="0"/>
              <a:t> da parte di più enti, esercitabile anche mediante patti para-sociali </a:t>
            </a:r>
          </a:p>
          <a:p>
            <a:pPr marL="273050" indent="-273050" algn="just">
              <a:lnSpc>
                <a:spcPct val="80000"/>
              </a:lnSpc>
              <a:spcBef>
                <a:spcPts val="0"/>
              </a:spcBef>
              <a:spcAft>
                <a:spcPts val="600"/>
              </a:spcAft>
              <a:buFont typeface="Wingdings" pitchFamily="2" charset="2"/>
              <a:buChar char="Ø"/>
            </a:pPr>
            <a:r>
              <a:rPr lang="it-IT" sz="2000" dirty="0" smtClean="0"/>
              <a:t>La norma richiama l’art. 12, par. 3, della direttiva 2014/24/UE, per cui la controllata deve "lavorare" almeno all'80% per la controllante e, sopratutto, non è più necessario che la società in house sia 100% di proprietà pubblica, in quanto basta che la partecipazione (non determinante) del privato non consenta controlli o poteri di veto</a:t>
            </a:r>
          </a:p>
          <a:p>
            <a:pPr marL="273050" indent="-273050" algn="just">
              <a:lnSpc>
                <a:spcPct val="80000"/>
              </a:lnSpc>
              <a:spcBef>
                <a:spcPts val="0"/>
              </a:spcBef>
              <a:spcAft>
                <a:spcPts val="600"/>
              </a:spcAft>
              <a:buFont typeface="Wingdings" pitchFamily="2" charset="2"/>
              <a:buChar char="Ø"/>
            </a:pPr>
            <a:r>
              <a:rPr lang="it-IT" sz="2000" dirty="0" smtClean="0"/>
              <a:t>Il Comune che intenda ricorrere all’in house dovrà inviare preventivamente all’Antitrust il relativo schema di delibera per il parere di competenza da esprimersi entro 30 giorni, con la possibilità di interrompere il termine per una sola volta mediante apposita richiesta di chiarimenti (</a:t>
            </a:r>
            <a:r>
              <a:rPr lang="it-IT" sz="2000" u="sng" dirty="0" smtClean="0"/>
              <a:t>art. 7 del TU sui </a:t>
            </a:r>
            <a:r>
              <a:rPr lang="it-IT" sz="2000" u="sng" dirty="0" err="1" smtClean="0"/>
              <a:t>spl</a:t>
            </a:r>
            <a:r>
              <a:rPr lang="it-IT" sz="2000" u="sng" dirty="0" smtClean="0"/>
              <a:t> di interesse generale)</a:t>
            </a:r>
          </a:p>
          <a:p>
            <a:pPr marL="273050" indent="-273050" algn="just">
              <a:lnSpc>
                <a:spcPct val="80000"/>
              </a:lnSpc>
              <a:spcBef>
                <a:spcPts val="0"/>
              </a:spcBef>
              <a:spcAft>
                <a:spcPts val="600"/>
              </a:spcAft>
              <a:buFont typeface="Wingdings" pitchFamily="2" charset="2"/>
              <a:buChar char="Ø"/>
            </a:pPr>
            <a:r>
              <a:rPr lang="it-IT" sz="2000" dirty="0" smtClean="0"/>
              <a:t>La delibera consiliare dell’ente deve dare “specificamente conto delle </a:t>
            </a:r>
            <a:r>
              <a:rPr lang="it-IT" sz="2000" u="sng" dirty="0" smtClean="0"/>
              <a:t>ragioni del mancato ricorso al mercato</a:t>
            </a:r>
            <a:r>
              <a:rPr lang="it-IT" sz="2000" dirty="0" smtClean="0"/>
              <a:t> e, in particolare, del fatto che </a:t>
            </a:r>
            <a:r>
              <a:rPr lang="it-IT" sz="2000" u="sng" dirty="0" smtClean="0"/>
              <a:t>tale scelta non sia comparativamente più svantaggiosa per i cittadini</a:t>
            </a:r>
            <a:r>
              <a:rPr lang="it-IT" sz="2000" dirty="0" smtClean="0"/>
              <a:t>, anche in relazione ai costi standard (individuati dalla competente Autorità di settore), nonché </a:t>
            </a:r>
            <a:r>
              <a:rPr lang="it-IT" sz="2000" u="sng" dirty="0" smtClean="0"/>
              <a:t>i benefici per la collettività</a:t>
            </a:r>
            <a:r>
              <a:rPr lang="it-IT" sz="2000" dirty="0" smtClean="0"/>
              <a:t> della forma di gestione prescelta”</a:t>
            </a:r>
          </a:p>
          <a:p>
            <a:pPr marL="273050" indent="-273050" algn="just">
              <a:lnSpc>
                <a:spcPct val="80000"/>
              </a:lnSpc>
              <a:spcBef>
                <a:spcPts val="0"/>
              </a:spcBef>
              <a:spcAft>
                <a:spcPts val="600"/>
              </a:spcAft>
              <a:buFont typeface="Wingdings" pitchFamily="2" charset="2"/>
              <a:buChar char="Ø"/>
            </a:pPr>
            <a:r>
              <a:rPr lang="it-IT" sz="2000" dirty="0" smtClean="0"/>
              <a:t>Qualora l’ente accerti l’assenza di un mercato concorrenziale per la gestione del servizio, il provvedimento deve anche motivare l’eventuale impossibilità di procedere mediante una suddivisione in lotti, per consentire “l’attività di più imprese nella prestazione del servizio e favorire forme di concorrenza comparativa”</a:t>
            </a:r>
            <a:endParaRPr lang="it-IT" sz="2000" dirty="0"/>
          </a:p>
        </p:txBody>
      </p:sp>
      <p:sp>
        <p:nvSpPr>
          <p:cNvPr id="4" name="Segnaposto numero diapositiva 3"/>
          <p:cNvSpPr>
            <a:spLocks noGrp="1"/>
          </p:cNvSpPr>
          <p:nvPr>
            <p:ph type="sldNum" sz="quarter" idx="12"/>
          </p:nvPr>
        </p:nvSpPr>
        <p:spPr/>
        <p:txBody>
          <a:bodyPr/>
          <a:lstStyle/>
          <a:p>
            <a:fld id="{159966BA-077A-49B8-B1C6-0EE1899BF30C}" type="slidenum">
              <a:rPr lang="it-IT" smtClean="0"/>
              <a:pPr/>
              <a:t>32</a:t>
            </a:fld>
            <a:endParaRPr lang="it-IT"/>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olo 1"/>
          <p:cNvSpPr>
            <a:spLocks noGrp="1"/>
          </p:cNvSpPr>
          <p:nvPr>
            <p:ph type="title"/>
          </p:nvPr>
        </p:nvSpPr>
        <p:spPr>
          <a:xfrm>
            <a:off x="457200" y="188640"/>
            <a:ext cx="8229600" cy="576064"/>
          </a:xfrm>
        </p:spPr>
        <p:txBody>
          <a:bodyPr>
            <a:normAutofit/>
          </a:bodyPr>
          <a:lstStyle/>
          <a:p>
            <a:pPr eaLnBrk="1" hangingPunct="1"/>
            <a:r>
              <a:rPr lang="it-IT" sz="1800" b="1" dirty="0" smtClean="0"/>
              <a:t>GLI OBBLIGHI  </a:t>
            </a:r>
            <a:r>
              <a:rPr lang="it-IT" sz="1800" b="1" dirty="0" err="1" smtClean="0"/>
              <a:t>DI</a:t>
            </a:r>
            <a:r>
              <a:rPr lang="it-IT" sz="1800" b="1" dirty="0" smtClean="0"/>
              <a:t> CONTROLLO: I PRINCIPI GENERALI</a:t>
            </a:r>
          </a:p>
        </p:txBody>
      </p:sp>
      <p:sp>
        <p:nvSpPr>
          <p:cNvPr id="3" name="Segnaposto contenuto 2"/>
          <p:cNvSpPr>
            <a:spLocks noGrp="1"/>
          </p:cNvSpPr>
          <p:nvPr>
            <p:ph idx="1"/>
          </p:nvPr>
        </p:nvSpPr>
        <p:spPr>
          <a:xfrm>
            <a:off x="251520" y="980729"/>
            <a:ext cx="8497193" cy="5472460"/>
          </a:xfrm>
        </p:spPr>
        <p:txBody>
          <a:bodyPr rtlCol="0" anchor="ctr">
            <a:noAutofit/>
          </a:bodyPr>
          <a:lstStyle/>
          <a:p>
            <a:pPr marL="266700" indent="-266700" algn="just" eaLnBrk="1" fontAlgn="auto" hangingPunct="1">
              <a:lnSpc>
                <a:spcPct val="80000"/>
              </a:lnSpc>
              <a:spcBef>
                <a:spcPts val="0"/>
              </a:spcBef>
              <a:spcAft>
                <a:spcPts val="600"/>
              </a:spcAft>
              <a:buFont typeface="Wingdings" pitchFamily="2" charset="2"/>
              <a:buChar char="Ø"/>
              <a:defRPr/>
            </a:pPr>
            <a:r>
              <a:rPr lang="it-IT" sz="2000" u="sng" dirty="0" smtClean="0"/>
              <a:t>“L'utilizzo di risorse pubbliche, anche se adottato attraverso moduli privatistici, impone particolari cautele e obblighi </a:t>
            </a:r>
            <a:r>
              <a:rPr lang="it-IT" sz="2000" dirty="0" smtClean="0"/>
              <a:t>in capo a tutti coloro che - direttamente o indirettamente - concorrono alla gestione di tali risorse, radicandone la giurisdizione ed il controllo della Corte dei conti” </a:t>
            </a:r>
          </a:p>
          <a:p>
            <a:pPr marL="266700" indent="-266700" algn="just" eaLnBrk="1" fontAlgn="auto" hangingPunct="1">
              <a:lnSpc>
                <a:spcPct val="80000"/>
              </a:lnSpc>
              <a:spcBef>
                <a:spcPts val="0"/>
              </a:spcBef>
              <a:spcAft>
                <a:spcPts val="600"/>
              </a:spcAft>
              <a:buFont typeface="Wingdings" pitchFamily="2" charset="2"/>
              <a:buChar char="Ø"/>
              <a:defRPr/>
            </a:pPr>
            <a:r>
              <a:rPr lang="it-IT" sz="2000" dirty="0" smtClean="0"/>
              <a:t>In particolare, l’Ente socio deve effettuare </a:t>
            </a:r>
            <a:r>
              <a:rPr lang="it-IT" sz="2000" u="sng" dirty="0" smtClean="0"/>
              <a:t>“un costante ed effettivo monitoraggio sull’andamento della società, con una verifica costante della permanenza dei presupposti che hanno determinato la scelta partecipativa iniziale”</a:t>
            </a:r>
            <a:r>
              <a:rPr lang="it-IT" sz="2000" dirty="0" smtClean="0"/>
              <a:t>, dando corso agli interventi correttivi che si rendano necessari nel corso della vita della società</a:t>
            </a:r>
          </a:p>
          <a:p>
            <a:pPr marL="266700" indent="-266700" algn="just" eaLnBrk="1" fontAlgn="auto" hangingPunct="1">
              <a:lnSpc>
                <a:spcPct val="80000"/>
              </a:lnSpc>
              <a:spcBef>
                <a:spcPts val="0"/>
              </a:spcBef>
              <a:spcAft>
                <a:spcPts val="600"/>
              </a:spcAft>
              <a:buFont typeface="Wingdings" pitchFamily="2" charset="2"/>
              <a:buChar char="Ø"/>
              <a:defRPr/>
            </a:pPr>
            <a:r>
              <a:rPr lang="it-IT" sz="2000" dirty="0" smtClean="0"/>
              <a:t>Anche a fronte di Enti dotati di risorse per far fronte alle perdite delle società partecipate, le relative </a:t>
            </a:r>
            <a:r>
              <a:rPr lang="it-IT" sz="2000" u="sng" dirty="0" smtClean="0"/>
              <a:t>scelte politiche di ripiano</a:t>
            </a:r>
            <a:r>
              <a:rPr lang="it-IT" sz="2000" dirty="0" smtClean="0"/>
              <a:t> richiedono una serie di approfondite valutazioni riguardo a:</a:t>
            </a:r>
          </a:p>
          <a:p>
            <a:pPr marL="533400" indent="-355600" algn="just" eaLnBrk="1" fontAlgn="auto" hangingPunct="1">
              <a:lnSpc>
                <a:spcPct val="80000"/>
              </a:lnSpc>
              <a:spcBef>
                <a:spcPts val="0"/>
              </a:spcBef>
              <a:spcAft>
                <a:spcPts val="0"/>
              </a:spcAft>
              <a:buFont typeface="Wingdings" pitchFamily="2" charset="2"/>
              <a:buChar char="q"/>
              <a:defRPr/>
            </a:pPr>
            <a:r>
              <a:rPr lang="it-IT" sz="2000" dirty="0" smtClean="0"/>
              <a:t>coerenza dell'attività societaria sia rispetto alla missione istituzionale dell'ente, sia rispetto all'effettiva produzione di servizi di interesse generale</a:t>
            </a:r>
          </a:p>
          <a:p>
            <a:pPr marL="533400" indent="-355600" algn="just" eaLnBrk="1" fontAlgn="auto" hangingPunct="1">
              <a:lnSpc>
                <a:spcPct val="80000"/>
              </a:lnSpc>
              <a:spcBef>
                <a:spcPts val="0"/>
              </a:spcBef>
              <a:spcAft>
                <a:spcPts val="0"/>
              </a:spcAft>
              <a:buFont typeface="Wingdings" pitchFamily="2" charset="2"/>
              <a:buChar char="q"/>
              <a:defRPr/>
            </a:pPr>
            <a:r>
              <a:rPr lang="it-IT" sz="2000" dirty="0" smtClean="0"/>
              <a:t>rapporto costi/benefici;</a:t>
            </a:r>
          </a:p>
          <a:p>
            <a:pPr marL="533400" indent="-355600" algn="just" eaLnBrk="1" fontAlgn="auto" hangingPunct="1">
              <a:lnSpc>
                <a:spcPct val="80000"/>
              </a:lnSpc>
              <a:spcBef>
                <a:spcPts val="0"/>
              </a:spcBef>
              <a:spcAft>
                <a:spcPts val="0"/>
              </a:spcAft>
              <a:buFont typeface="Wingdings" pitchFamily="2" charset="2"/>
              <a:buChar char="q"/>
              <a:defRPr/>
            </a:pPr>
            <a:r>
              <a:rPr lang="it-IT" sz="2000" dirty="0" smtClean="0"/>
              <a:t>appropriatezza del modulo gestionale;</a:t>
            </a:r>
          </a:p>
          <a:p>
            <a:pPr marL="533400" indent="-355600" algn="just" eaLnBrk="1" fontAlgn="auto" hangingPunct="1">
              <a:lnSpc>
                <a:spcPct val="80000"/>
              </a:lnSpc>
              <a:spcBef>
                <a:spcPts val="0"/>
              </a:spcBef>
              <a:spcAft>
                <a:spcPts val="0"/>
              </a:spcAft>
              <a:buFont typeface="Wingdings" pitchFamily="2" charset="2"/>
              <a:buChar char="q"/>
              <a:defRPr/>
            </a:pPr>
            <a:r>
              <a:rPr lang="it-IT" sz="2000" dirty="0" smtClean="0"/>
              <a:t>comparazione degli vantaggi/svantaggi con i risparmi/costi/risultati offerti da possibili moduli alternativi; </a:t>
            </a:r>
          </a:p>
          <a:p>
            <a:pPr marL="533400" indent="-355600" algn="just" eaLnBrk="1" fontAlgn="auto" hangingPunct="1">
              <a:lnSpc>
                <a:spcPct val="80000"/>
              </a:lnSpc>
              <a:spcBef>
                <a:spcPts val="0"/>
              </a:spcBef>
              <a:spcAft>
                <a:spcPts val="600"/>
              </a:spcAft>
              <a:buFont typeface="Wingdings" pitchFamily="2" charset="2"/>
              <a:buChar char="q"/>
              <a:defRPr/>
            </a:pPr>
            <a:r>
              <a:rPr lang="it-IT" sz="2000" dirty="0" smtClean="0"/>
              <a:t>capacità gestionale di perseguire in modo efficace, economico ed efficiente, in un'ottica dilungo periodo, i risultati assegnati</a:t>
            </a:r>
          </a:p>
          <a:p>
            <a:pPr marL="533400" indent="-355600" algn="ctr">
              <a:lnSpc>
                <a:spcPct val="80000"/>
              </a:lnSpc>
              <a:spcBef>
                <a:spcPts val="0"/>
              </a:spcBef>
              <a:buNone/>
              <a:defRPr/>
            </a:pPr>
            <a:r>
              <a:rPr lang="it-IT" sz="2000" dirty="0" smtClean="0"/>
              <a:t>(</a:t>
            </a:r>
            <a:r>
              <a:rPr lang="it-IT" sz="2000" dirty="0" err="1" smtClean="0">
                <a:cs typeface="Times New Roman" pitchFamily="18" charset="0"/>
              </a:rPr>
              <a:t>Cdc</a:t>
            </a:r>
            <a:r>
              <a:rPr lang="it-IT" sz="2000" dirty="0" smtClean="0">
                <a:cs typeface="Times New Roman" pitchFamily="18" charset="0"/>
              </a:rPr>
              <a:t>, sez. Veneto, delibera n. 903/2012)</a:t>
            </a:r>
            <a:r>
              <a:rPr lang="it-IT" sz="2000" dirty="0" smtClean="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44824"/>
            <a:ext cx="8229600" cy="2880320"/>
          </a:xfrm>
        </p:spPr>
        <p:txBody>
          <a:bodyPr>
            <a:normAutofit/>
          </a:bodyPr>
          <a:lstStyle/>
          <a:p>
            <a:endParaRPr lang="it-IT" sz="2200" dirty="0" smtClean="0"/>
          </a:p>
          <a:p>
            <a:pPr algn="ctr">
              <a:buNone/>
            </a:pPr>
            <a:endParaRPr lang="it-IT" sz="2200" dirty="0" smtClean="0"/>
          </a:p>
          <a:p>
            <a:pPr algn="ctr">
              <a:spcBef>
                <a:spcPts val="0"/>
              </a:spcBef>
              <a:spcAft>
                <a:spcPts val="1800"/>
              </a:spcAft>
              <a:buNone/>
            </a:pPr>
            <a:r>
              <a:rPr lang="it-IT" sz="2200" b="1" dirty="0" smtClean="0"/>
              <a:t>GLI  ADEMPIMENTI A CARICO DEL SOCIO PUBBLICO:</a:t>
            </a:r>
          </a:p>
          <a:p>
            <a:pPr algn="ctr">
              <a:buNone/>
            </a:pPr>
            <a:r>
              <a:rPr lang="it-IT" sz="2200" b="1" dirty="0" smtClean="0"/>
              <a:t>I PIANI </a:t>
            </a:r>
            <a:r>
              <a:rPr lang="it-IT" sz="2200" b="1" dirty="0" err="1" smtClean="0"/>
              <a:t>DI</a:t>
            </a:r>
            <a:r>
              <a:rPr lang="it-IT" sz="2200" b="1" dirty="0" smtClean="0"/>
              <a:t> RAZIONALIZZAZIONE </a:t>
            </a:r>
          </a:p>
          <a:p>
            <a:pPr algn="ctr">
              <a:spcBef>
                <a:spcPts val="0"/>
              </a:spcBef>
              <a:spcAft>
                <a:spcPts val="1200"/>
              </a:spcAft>
              <a:buNone/>
            </a:pPr>
            <a:r>
              <a:rPr lang="it-IT" sz="2200" b="1" dirty="0" smtClean="0"/>
              <a:t>E IL RIORDINO DELLE PARTECIPAZIONI</a:t>
            </a: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34</a:t>
            </a:fld>
            <a:endParaRPr lang="it-IT"/>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88640"/>
            <a:ext cx="7772400" cy="648071"/>
          </a:xfrm>
        </p:spPr>
        <p:txBody>
          <a:bodyPr>
            <a:normAutofit/>
          </a:bodyPr>
          <a:lstStyle/>
          <a:p>
            <a:r>
              <a:rPr lang="it-IT" sz="1800" b="1" dirty="0" smtClean="0"/>
              <a:t>LA REVISIONE STRAORDINARIA </a:t>
            </a:r>
            <a:br>
              <a:rPr lang="it-IT" sz="1800" b="1" dirty="0" smtClean="0"/>
            </a:br>
            <a:r>
              <a:rPr lang="it-IT" sz="1800" b="1" dirty="0" smtClean="0"/>
              <a:t>DELLE PARTECIPAZIONI (ART. 25 del TU)</a:t>
            </a:r>
            <a:endParaRPr lang="it-IT" sz="1800" b="1" dirty="0"/>
          </a:p>
        </p:txBody>
      </p:sp>
      <p:sp>
        <p:nvSpPr>
          <p:cNvPr id="3" name="Sottotitolo 2"/>
          <p:cNvSpPr>
            <a:spLocks noGrp="1"/>
          </p:cNvSpPr>
          <p:nvPr>
            <p:ph type="subTitle" idx="1"/>
          </p:nvPr>
        </p:nvSpPr>
        <p:spPr>
          <a:xfrm>
            <a:off x="323528" y="980728"/>
            <a:ext cx="8208912" cy="5400600"/>
          </a:xfrm>
        </p:spPr>
        <p:txBody>
          <a:bodyPr anchor="ctr">
            <a:normAutofit fontScale="92500" lnSpcReduction="10000"/>
          </a:bodyPr>
          <a:lstStyle/>
          <a:p>
            <a:pPr marL="266700" indent="-266700" algn="just">
              <a:lnSpc>
                <a:spcPct val="90000"/>
              </a:lnSpc>
              <a:spcBef>
                <a:spcPts val="0"/>
              </a:spcBef>
              <a:spcAft>
                <a:spcPts val="600"/>
              </a:spcAft>
              <a:buFont typeface="Wingdings" pitchFamily="2" charset="2"/>
              <a:buChar char="Ø"/>
            </a:pPr>
            <a:r>
              <a:rPr lang="it-IT" sz="2000" u="sng" dirty="0" smtClean="0">
                <a:solidFill>
                  <a:schemeClr val="tx1"/>
                </a:solidFill>
              </a:rPr>
              <a:t>Entro 6 mesi dall’entrata in vigore del TU gli Enti adottano un provvedimento consiliare per la </a:t>
            </a:r>
            <a:r>
              <a:rPr lang="it-IT" sz="2000" u="sng" dirty="0">
                <a:solidFill>
                  <a:schemeClr val="tx1"/>
                </a:solidFill>
              </a:rPr>
              <a:t>ricognizione</a:t>
            </a:r>
            <a:r>
              <a:rPr lang="it-IT" sz="2000" u="sng" dirty="0" smtClean="0">
                <a:solidFill>
                  <a:schemeClr val="tx1"/>
                </a:solidFill>
              </a:rPr>
              <a:t> delle partecipazioni dirette e indirette, </a:t>
            </a:r>
            <a:r>
              <a:rPr lang="it-IT" sz="2000" dirty="0" smtClean="0">
                <a:solidFill>
                  <a:schemeClr val="tx1"/>
                </a:solidFill>
              </a:rPr>
              <a:t>individuando quelle da alienare in quanto:</a:t>
            </a:r>
          </a:p>
          <a:p>
            <a:pPr marL="533400" indent="-266700" algn="just">
              <a:lnSpc>
                <a:spcPct val="90000"/>
              </a:lnSpc>
              <a:spcBef>
                <a:spcPts val="0"/>
              </a:spcBef>
              <a:buAutoNum type="alphaLcParenR"/>
            </a:pPr>
            <a:r>
              <a:rPr lang="it-IT" sz="2000" dirty="0" smtClean="0">
                <a:solidFill>
                  <a:schemeClr val="tx1"/>
                </a:solidFill>
              </a:rPr>
              <a:t>non riconducibili alle finalità istituzionali della PA (art. 4, commi 1 e ss.)</a:t>
            </a:r>
          </a:p>
          <a:p>
            <a:pPr marL="533400" indent="-266700" algn="just">
              <a:lnSpc>
                <a:spcPct val="90000"/>
              </a:lnSpc>
              <a:spcBef>
                <a:spcPts val="0"/>
              </a:spcBef>
              <a:buFont typeface="Arial" pitchFamily="34" charset="0"/>
              <a:buAutoNum type="alphaLcParenR"/>
            </a:pPr>
            <a:r>
              <a:rPr lang="it-IT" sz="2000" dirty="0">
                <a:solidFill>
                  <a:schemeClr val="tx1"/>
                </a:solidFill>
              </a:rPr>
              <a:t>incompatibili con </a:t>
            </a:r>
            <a:r>
              <a:rPr lang="it-IT" sz="2000" dirty="0" smtClean="0">
                <a:solidFill>
                  <a:schemeClr val="tx1"/>
                </a:solidFill>
              </a:rPr>
              <a:t>principi </a:t>
            </a:r>
            <a:r>
              <a:rPr lang="it-IT" sz="2000" dirty="0">
                <a:solidFill>
                  <a:schemeClr val="tx1"/>
                </a:solidFill>
              </a:rPr>
              <a:t>di efficienza, efficacia ed economicità (art. 5)</a:t>
            </a:r>
          </a:p>
          <a:p>
            <a:pPr marL="533400" indent="-266700" algn="just">
              <a:lnSpc>
                <a:spcPct val="90000"/>
              </a:lnSpc>
              <a:spcBef>
                <a:spcPts val="0"/>
              </a:spcBef>
              <a:spcAft>
                <a:spcPts val="1200"/>
              </a:spcAft>
              <a:buFont typeface="Arial" pitchFamily="34" charset="0"/>
              <a:buAutoNum type="alphaLcParenR"/>
            </a:pPr>
            <a:r>
              <a:rPr lang="it-IT" sz="2000" dirty="0">
                <a:solidFill>
                  <a:schemeClr val="tx1"/>
                </a:solidFill>
              </a:rPr>
              <a:t>in contrasto con criteri di razionalizzazione (art. 20, comma 2)</a:t>
            </a:r>
          </a:p>
          <a:p>
            <a:pPr marL="266700" indent="-266700" algn="just">
              <a:lnSpc>
                <a:spcPct val="90000"/>
              </a:lnSpc>
              <a:spcBef>
                <a:spcPts val="0"/>
              </a:spcBef>
              <a:spcAft>
                <a:spcPts val="600"/>
              </a:spcAft>
              <a:buFont typeface="Wingdings" pitchFamily="2" charset="2"/>
              <a:buChar char="Ø"/>
            </a:pPr>
            <a:r>
              <a:rPr lang="it-IT" sz="2000" dirty="0" smtClean="0">
                <a:solidFill>
                  <a:schemeClr val="tx1"/>
                </a:solidFill>
              </a:rPr>
              <a:t>La delibera aggiorna il piano operativo approvato ex art. 1, comma 611, della legge 190/2014 e viene inviata alla competenze sezione della </a:t>
            </a:r>
            <a:r>
              <a:rPr lang="it-IT" sz="2000" dirty="0" err="1" smtClean="0">
                <a:solidFill>
                  <a:schemeClr val="tx1"/>
                </a:solidFill>
              </a:rPr>
              <a:t>CdC</a:t>
            </a:r>
            <a:r>
              <a:rPr lang="it-IT" sz="2000" dirty="0" smtClean="0">
                <a:solidFill>
                  <a:schemeClr val="tx1"/>
                </a:solidFill>
              </a:rPr>
              <a:t> </a:t>
            </a:r>
          </a:p>
          <a:p>
            <a:pPr marL="266700" indent="-266700" algn="just">
              <a:lnSpc>
                <a:spcPct val="90000"/>
              </a:lnSpc>
              <a:spcBef>
                <a:spcPts val="0"/>
              </a:spcBef>
              <a:spcAft>
                <a:spcPts val="600"/>
              </a:spcAft>
              <a:buFont typeface="Wingdings" pitchFamily="2" charset="2"/>
              <a:buChar char="Ø"/>
            </a:pPr>
            <a:r>
              <a:rPr lang="it-IT" sz="2000" dirty="0" smtClean="0">
                <a:solidFill>
                  <a:schemeClr val="tx1"/>
                </a:solidFill>
              </a:rPr>
              <a:t>Entro 12 mesi dal provvedimento devono essere alienate (o razionalizzate) le partecipazioni da dismettere – in caso contrario:</a:t>
            </a:r>
          </a:p>
          <a:p>
            <a:pPr marL="533400" indent="-266700" algn="just">
              <a:lnSpc>
                <a:spcPct val="90000"/>
              </a:lnSpc>
              <a:spcBef>
                <a:spcPts val="0"/>
              </a:spcBef>
              <a:spcAft>
                <a:spcPts val="600"/>
              </a:spcAft>
              <a:buAutoNum type="alphaLcParenR"/>
            </a:pPr>
            <a:r>
              <a:rPr lang="it-IT" sz="2000" dirty="0" smtClean="0">
                <a:solidFill>
                  <a:schemeClr val="tx1"/>
                </a:solidFill>
              </a:rPr>
              <a:t>“</a:t>
            </a:r>
            <a:r>
              <a:rPr lang="it-IT" sz="2000" u="sng" dirty="0" smtClean="0">
                <a:solidFill>
                  <a:schemeClr val="tx1"/>
                </a:solidFill>
              </a:rPr>
              <a:t>il socio pubblico non può esercitare i diritti sociali nei confronti della società</a:t>
            </a:r>
            <a:r>
              <a:rPr lang="it-IT" sz="2000" dirty="0" smtClean="0">
                <a:solidFill>
                  <a:schemeClr val="tx1"/>
                </a:solidFill>
              </a:rPr>
              <a:t>, salvo in ogni caso il potere di alienare la partecipazione”;</a:t>
            </a:r>
          </a:p>
          <a:p>
            <a:pPr marL="533400" indent="-266700" algn="just">
              <a:lnSpc>
                <a:spcPct val="90000"/>
              </a:lnSpc>
              <a:spcBef>
                <a:spcPts val="0"/>
              </a:spcBef>
              <a:spcAft>
                <a:spcPts val="600"/>
              </a:spcAft>
              <a:buAutoNum type="alphaLcParenR"/>
            </a:pPr>
            <a:r>
              <a:rPr lang="it-IT" sz="2000" u="sng" dirty="0" smtClean="0">
                <a:solidFill>
                  <a:schemeClr val="tx1"/>
                </a:solidFill>
              </a:rPr>
              <a:t>la partecipazione è liquidata in denaro al socio</a:t>
            </a:r>
            <a:r>
              <a:rPr lang="it-IT" sz="2000" dirty="0" smtClean="0">
                <a:solidFill>
                  <a:schemeClr val="tx1"/>
                </a:solidFill>
              </a:rPr>
              <a:t>, secondo i criteri dell’art. 2437-ter, comma 2, del codice civile</a:t>
            </a:r>
          </a:p>
          <a:p>
            <a:pPr marL="533400" indent="-266700" algn="just">
              <a:lnSpc>
                <a:spcPct val="90000"/>
              </a:lnSpc>
              <a:spcBef>
                <a:spcPts val="0"/>
              </a:spcBef>
              <a:spcAft>
                <a:spcPts val="600"/>
              </a:spcAft>
              <a:buAutoNum type="alphaLcParenR"/>
            </a:pPr>
            <a:r>
              <a:rPr lang="it-IT" sz="2000" u="sng" dirty="0" smtClean="0">
                <a:solidFill>
                  <a:schemeClr val="tx1"/>
                </a:solidFill>
              </a:rPr>
              <a:t>in assenza di utili e riserve disponibili </a:t>
            </a:r>
            <a:r>
              <a:rPr lang="it-IT" sz="2000" dirty="0" smtClean="0">
                <a:solidFill>
                  <a:schemeClr val="tx1"/>
                </a:solidFill>
              </a:rPr>
              <a:t>per rimborsare la quota al socio alienante (art. 2437 </a:t>
            </a:r>
            <a:r>
              <a:rPr lang="it-IT" sz="2000" dirty="0" err="1" smtClean="0">
                <a:solidFill>
                  <a:schemeClr val="tx1"/>
                </a:solidFill>
              </a:rPr>
              <a:t>quater</a:t>
            </a:r>
            <a:r>
              <a:rPr lang="it-IT" sz="2000" dirty="0" smtClean="0">
                <a:solidFill>
                  <a:schemeClr val="tx1"/>
                </a:solidFill>
              </a:rPr>
              <a:t> c.c.), </a:t>
            </a:r>
            <a:r>
              <a:rPr lang="it-IT" sz="2000" u="sng" dirty="0" smtClean="0">
                <a:solidFill>
                  <a:schemeClr val="tx1"/>
                </a:solidFill>
              </a:rPr>
              <a:t>la società è posta in liquidazione</a:t>
            </a:r>
          </a:p>
          <a:p>
            <a:pPr marL="533400" indent="-266700" algn="just">
              <a:lnSpc>
                <a:spcPct val="90000"/>
              </a:lnSpc>
              <a:spcBef>
                <a:spcPts val="0"/>
              </a:spcBef>
              <a:spcAft>
                <a:spcPts val="600"/>
              </a:spcAft>
              <a:buAutoNum type="alphaLcParenR"/>
            </a:pPr>
            <a:r>
              <a:rPr lang="it-IT" sz="2000" dirty="0" smtClean="0">
                <a:solidFill>
                  <a:schemeClr val="tx1"/>
                </a:solidFill>
              </a:rPr>
              <a:t>in occasione della prima gara dopo la conclusione del processo societario,  al personale già impiegato nell’appalto cessato si applica la disciplina in materia di trasferimento d’azienda (= continuità dei rapporti di lavoro, con riconoscimento anzianità di servizio, ecc.)</a:t>
            </a:r>
            <a:endParaRPr lang="it-IT" sz="2000" dirty="0">
              <a:solidFill>
                <a:schemeClr val="tx1"/>
              </a:solidFill>
            </a:endParaRP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35</a:t>
            </a:fld>
            <a:endParaRPr lang="it-IT"/>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504056"/>
          </a:xfrm>
        </p:spPr>
        <p:txBody>
          <a:bodyPr>
            <a:noAutofit/>
          </a:bodyPr>
          <a:lstStyle/>
          <a:p>
            <a:r>
              <a:rPr lang="it-IT" sz="1800" b="1" dirty="0" smtClean="0"/>
              <a:t>1/LA RAZIONALIZZAZIONE DELLE PARTECIPATE </a:t>
            </a:r>
            <a:br>
              <a:rPr lang="it-IT" sz="1800" b="1" dirty="0" smtClean="0"/>
            </a:br>
            <a:r>
              <a:rPr lang="it-IT" sz="1800" b="1" dirty="0" smtClean="0"/>
              <a:t>ENTRA A REGIME (ART. 20 del TU)</a:t>
            </a:r>
            <a:endParaRPr lang="it-IT" sz="1800" b="1" dirty="0"/>
          </a:p>
        </p:txBody>
      </p:sp>
      <p:sp>
        <p:nvSpPr>
          <p:cNvPr id="3" name="Segnaposto contenuto 2"/>
          <p:cNvSpPr>
            <a:spLocks noGrp="1"/>
          </p:cNvSpPr>
          <p:nvPr>
            <p:ph idx="1"/>
          </p:nvPr>
        </p:nvSpPr>
        <p:spPr>
          <a:xfrm>
            <a:off x="251520" y="836712"/>
            <a:ext cx="8496944" cy="5616624"/>
          </a:xfrm>
        </p:spPr>
        <p:txBody>
          <a:bodyPr anchor="ctr">
            <a:noAutofit/>
          </a:bodyPr>
          <a:lstStyle/>
          <a:p>
            <a:pPr marL="266700" indent="-266700" algn="just">
              <a:lnSpc>
                <a:spcPct val="80000"/>
              </a:lnSpc>
              <a:spcBef>
                <a:spcPts val="0"/>
              </a:spcBef>
              <a:spcAft>
                <a:spcPts val="600"/>
              </a:spcAft>
              <a:buFont typeface="Wingdings" pitchFamily="2" charset="2"/>
              <a:buChar char="Ø"/>
            </a:pPr>
            <a:r>
              <a:rPr lang="it-IT" sz="2000" dirty="0" smtClean="0"/>
              <a:t>A parte la revisione straordinaria delle partecipate di cui all’art. 25, il piano di razionalizzazione assume cadenza annuale, mediante </a:t>
            </a:r>
            <a:r>
              <a:rPr lang="it-IT" sz="2000" u="sng" dirty="0" smtClean="0"/>
              <a:t>delibera consiliare da adottarsi entro il 31.12 di ogni anno </a:t>
            </a:r>
            <a:r>
              <a:rPr lang="it-IT" sz="2000" dirty="0" smtClean="0"/>
              <a:t>e da trasmettersi alla competente sez. di controllo della </a:t>
            </a:r>
            <a:r>
              <a:rPr lang="it-IT" sz="2000" dirty="0" err="1" smtClean="0"/>
              <a:t>CdC</a:t>
            </a:r>
            <a:r>
              <a:rPr lang="it-IT" sz="2000" dirty="0" smtClean="0"/>
              <a:t> e alla struttura di controllo del MEF (art. 15 del TU)</a:t>
            </a:r>
          </a:p>
          <a:p>
            <a:pPr marL="266700" indent="-266700" algn="just">
              <a:lnSpc>
                <a:spcPct val="80000"/>
              </a:lnSpc>
              <a:spcBef>
                <a:spcPts val="0"/>
              </a:spcBef>
              <a:spcAft>
                <a:spcPts val="1200"/>
              </a:spcAft>
              <a:buFont typeface="Wingdings" pitchFamily="2" charset="2"/>
              <a:buChar char="Ø"/>
            </a:pPr>
            <a:r>
              <a:rPr lang="it-IT" sz="2000" dirty="0" smtClean="0"/>
              <a:t>Si tratta di </a:t>
            </a:r>
            <a:r>
              <a:rPr lang="it-IT" sz="2000" u="sng" dirty="0" smtClean="0"/>
              <a:t>“un piano di riassetto per la razionalizzazione, fusione o soppressione, anche mediante messa in liquidazione o cessione”,</a:t>
            </a:r>
            <a:r>
              <a:rPr lang="it-IT" sz="2000" dirty="0" smtClean="0"/>
              <a:t> che rappresenta </a:t>
            </a:r>
            <a:r>
              <a:rPr lang="it-IT" sz="2000" u="sng" dirty="0" smtClean="0"/>
              <a:t>un meccanismo di verifica e monitoraggio periodico del sistema societario</a:t>
            </a:r>
            <a:r>
              <a:rPr lang="it-IT" sz="2000" dirty="0" smtClean="0"/>
              <a:t> da parte della amministrazioni, </a:t>
            </a:r>
            <a:r>
              <a:rPr lang="it-IT" sz="2000" dirty="0" err="1" smtClean="0"/>
              <a:t>prodromico</a:t>
            </a:r>
            <a:r>
              <a:rPr lang="it-IT" sz="2000" dirty="0" smtClean="0"/>
              <a:t> a una valutazione razionale circa le scelte concrete da attuare, previa ricognizione dell'esistente </a:t>
            </a:r>
          </a:p>
          <a:p>
            <a:pPr marL="266700" indent="-266700" algn="just">
              <a:lnSpc>
                <a:spcPct val="80000"/>
              </a:lnSpc>
              <a:spcBef>
                <a:spcPts val="0"/>
              </a:spcBef>
              <a:spcAft>
                <a:spcPts val="600"/>
              </a:spcAft>
              <a:buFont typeface="Wingdings" pitchFamily="2" charset="2"/>
              <a:buChar char="Ø"/>
            </a:pPr>
            <a:r>
              <a:rPr lang="it-IT" sz="2000" dirty="0" smtClean="0"/>
              <a:t>Tale delibera analizza l’assetto delle società dirette e indirette, rilevando:</a:t>
            </a:r>
          </a:p>
          <a:p>
            <a:pPr marL="534988" indent="-261938">
              <a:lnSpc>
                <a:spcPct val="80000"/>
              </a:lnSpc>
              <a:spcBef>
                <a:spcPts val="0"/>
              </a:spcBef>
              <a:buAutoNum type="alphaLcParenR"/>
            </a:pPr>
            <a:r>
              <a:rPr lang="it-IT" sz="2000" dirty="0" smtClean="0"/>
              <a:t>partecipazioni che esulano dalle finalità istituzionali dell’ente</a:t>
            </a:r>
          </a:p>
          <a:p>
            <a:pPr marL="534988" indent="-261938">
              <a:lnSpc>
                <a:spcPct val="80000"/>
              </a:lnSpc>
              <a:spcBef>
                <a:spcPts val="0"/>
              </a:spcBef>
              <a:buAutoNum type="alphaLcParenR"/>
            </a:pPr>
            <a:r>
              <a:rPr lang="it-IT" sz="2000" dirty="0" smtClean="0"/>
              <a:t>società senza dipendenti oppure con amministratori  </a:t>
            </a:r>
            <a:r>
              <a:rPr lang="it-IT" sz="2000" dirty="0" smtClean="0">
                <a:sym typeface="Symbol"/>
              </a:rPr>
              <a:t> dipendenti</a:t>
            </a:r>
          </a:p>
          <a:p>
            <a:pPr marL="534988" indent="-261938">
              <a:lnSpc>
                <a:spcPct val="80000"/>
              </a:lnSpc>
              <a:spcBef>
                <a:spcPts val="0"/>
              </a:spcBef>
              <a:buAutoNum type="alphaLcParenR"/>
            </a:pPr>
            <a:r>
              <a:rPr lang="it-IT" sz="2000" dirty="0" smtClean="0">
                <a:sym typeface="Symbol"/>
              </a:rPr>
              <a:t>partecipazioni societarie in ambiti analoghi o similari ad altri</a:t>
            </a:r>
          </a:p>
          <a:p>
            <a:pPr marL="534988" indent="-261938">
              <a:lnSpc>
                <a:spcPct val="80000"/>
              </a:lnSpc>
              <a:spcBef>
                <a:spcPts val="0"/>
              </a:spcBef>
              <a:buAutoNum type="alphaLcParenR"/>
            </a:pPr>
            <a:r>
              <a:rPr lang="it-IT" sz="2000" dirty="0" smtClean="0">
                <a:sym typeface="Symbol"/>
              </a:rPr>
              <a:t>partecipazioni in società con fatturato medio  1 milione negli ultimi 3 anni</a:t>
            </a:r>
          </a:p>
          <a:p>
            <a:pPr marL="534988" indent="-261938">
              <a:lnSpc>
                <a:spcPct val="80000"/>
              </a:lnSpc>
              <a:spcBef>
                <a:spcPts val="0"/>
              </a:spcBef>
              <a:buAutoNum type="alphaLcParenR"/>
            </a:pPr>
            <a:r>
              <a:rPr lang="it-IT" sz="2000" dirty="0" smtClean="0">
                <a:sym typeface="Symbol"/>
              </a:rPr>
              <a:t>partecipazioni in società diverse da SPL con 4 esercizi in perdita su 5</a:t>
            </a:r>
          </a:p>
          <a:p>
            <a:pPr marL="534988" indent="-261938">
              <a:lnSpc>
                <a:spcPct val="80000"/>
              </a:lnSpc>
              <a:spcBef>
                <a:spcPts val="0"/>
              </a:spcBef>
              <a:spcAft>
                <a:spcPts val="1200"/>
              </a:spcAft>
              <a:buAutoNum type="alphaLcParenR"/>
            </a:pPr>
            <a:r>
              <a:rPr lang="it-IT" sz="2000" dirty="0" smtClean="0">
                <a:sym typeface="Symbol"/>
              </a:rPr>
              <a:t>necessità di contenere costi di funzionamento e processi di aggregazione</a:t>
            </a:r>
          </a:p>
          <a:p>
            <a:pPr marL="266700" indent="-266700" algn="just">
              <a:lnSpc>
                <a:spcPct val="80000"/>
              </a:lnSpc>
              <a:spcBef>
                <a:spcPts val="0"/>
              </a:spcBef>
              <a:spcAft>
                <a:spcPts val="1200"/>
              </a:spcAft>
              <a:buFont typeface="Wingdings" pitchFamily="2" charset="2"/>
              <a:buChar char="Ø"/>
            </a:pPr>
            <a:r>
              <a:rPr lang="it-IT" sz="2000" dirty="0" smtClean="0">
                <a:sym typeface="Symbol"/>
              </a:rPr>
              <a:t>Entro il 31.12 dell’anno successivo l’ente locale approva una relazione sull’attuazione del piano approvato e i risultati conseguiti, da inviarsi anch’essa al MEF e alla sezione della </a:t>
            </a:r>
            <a:r>
              <a:rPr lang="it-IT" sz="2000" dirty="0" err="1" smtClean="0">
                <a:sym typeface="Symbol"/>
              </a:rPr>
              <a:t>CdC</a:t>
            </a:r>
            <a:endParaRPr lang="it-IT" sz="2000" dirty="0" smtClean="0">
              <a:sym typeface="Symbol"/>
            </a:endParaRP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36</a:t>
            </a:fld>
            <a:endParaRPr lang="it-IT"/>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1800" b="1" dirty="0" smtClean="0"/>
              <a:t>2/LA RAZIONALIZZAZIONE DELLE PARTECIPATE </a:t>
            </a:r>
            <a:br>
              <a:rPr lang="it-IT" sz="1800" b="1" dirty="0" smtClean="0"/>
            </a:br>
            <a:r>
              <a:rPr lang="it-IT" sz="1800" b="1" dirty="0" smtClean="0"/>
              <a:t>ENTRA A REGIME (ART. 20 del TU)</a:t>
            </a:r>
            <a:endParaRPr lang="it-IT" sz="1800" dirty="0"/>
          </a:p>
        </p:txBody>
      </p:sp>
      <p:sp>
        <p:nvSpPr>
          <p:cNvPr id="3" name="Segnaposto contenuto 2"/>
          <p:cNvSpPr>
            <a:spLocks noGrp="1"/>
          </p:cNvSpPr>
          <p:nvPr>
            <p:ph idx="1"/>
          </p:nvPr>
        </p:nvSpPr>
        <p:spPr>
          <a:xfrm>
            <a:off x="179512" y="1052736"/>
            <a:ext cx="8507288" cy="5400600"/>
          </a:xfrm>
        </p:spPr>
        <p:txBody>
          <a:bodyPr anchor="ctr">
            <a:noAutofit/>
          </a:bodyPr>
          <a:lstStyle/>
          <a:p>
            <a:pPr marL="266700" indent="-266700" algn="just">
              <a:lnSpc>
                <a:spcPct val="80000"/>
              </a:lnSpc>
              <a:spcBef>
                <a:spcPts val="0"/>
              </a:spcBef>
              <a:spcAft>
                <a:spcPts val="600"/>
              </a:spcAft>
              <a:buFont typeface="Wingdings" pitchFamily="2" charset="2"/>
              <a:buChar char="Ø"/>
            </a:pPr>
            <a:r>
              <a:rPr lang="it-IT" sz="2000" u="sng" dirty="0" smtClean="0">
                <a:sym typeface="Symbol"/>
              </a:rPr>
              <a:t>L’inottemperanza al processo di razionalizzazione</a:t>
            </a:r>
            <a:r>
              <a:rPr lang="it-IT" sz="2000" dirty="0" smtClean="0">
                <a:sym typeface="Symbol"/>
              </a:rPr>
              <a:t> e la mancata alienazione delle partecipazioni non consentite </a:t>
            </a:r>
            <a:r>
              <a:rPr lang="it-IT" sz="2000" u="sng" dirty="0" smtClean="0">
                <a:sym typeface="Symbol"/>
              </a:rPr>
              <a:t>comporta l’irrogazione di sanzioni  pecuniarie (min: 500 – </a:t>
            </a:r>
            <a:r>
              <a:rPr lang="it-IT" sz="2000" u="sng" dirty="0" err="1" smtClean="0">
                <a:sym typeface="Symbol"/>
              </a:rPr>
              <a:t>max</a:t>
            </a:r>
            <a:r>
              <a:rPr lang="it-IT" sz="2000" u="sng" dirty="0" smtClean="0">
                <a:sym typeface="Symbol"/>
              </a:rPr>
              <a:t> 500.000 euro), oltre all’eventuale danno erariale</a:t>
            </a:r>
          </a:p>
          <a:p>
            <a:pPr marL="266700" indent="-266700" algn="just">
              <a:lnSpc>
                <a:spcPct val="80000"/>
              </a:lnSpc>
              <a:spcBef>
                <a:spcPts val="0"/>
              </a:spcBef>
              <a:spcAft>
                <a:spcPts val="600"/>
              </a:spcAft>
              <a:buFont typeface="Wingdings" pitchFamily="2" charset="2"/>
              <a:buChar char="Ø"/>
            </a:pPr>
            <a:r>
              <a:rPr lang="it-IT" sz="2000" dirty="0" smtClean="0">
                <a:sym typeface="Symbol"/>
              </a:rPr>
              <a:t>“Sarà indispensabile che gli enti adeguino le proprie azioni ai criteri fissati (…) in materia di riduzione delle società partecipate, anche mediante le aggregazioni nei servizi pubblici locali e la dismissione delle partecipazioni non indispensabili” (</a:t>
            </a:r>
            <a:r>
              <a:rPr lang="it-IT" sz="2000" dirty="0" err="1" smtClean="0">
                <a:sym typeface="Symbol"/>
              </a:rPr>
              <a:t>CdC</a:t>
            </a:r>
            <a:r>
              <a:rPr lang="it-IT" sz="2000" dirty="0" smtClean="0">
                <a:sym typeface="Symbol"/>
              </a:rPr>
              <a:t>, Sez. Autonomie, delibera n. 1/2015/INPR)</a:t>
            </a:r>
          </a:p>
          <a:p>
            <a:pPr marL="266700" indent="-266700" algn="just">
              <a:lnSpc>
                <a:spcPct val="80000"/>
              </a:lnSpc>
              <a:spcBef>
                <a:spcPts val="0"/>
              </a:spcBef>
              <a:spcAft>
                <a:spcPts val="600"/>
              </a:spcAft>
              <a:buFont typeface="Wingdings" pitchFamily="2" charset="2"/>
              <a:buChar char="Ø"/>
            </a:pPr>
            <a:r>
              <a:rPr lang="it-IT" sz="2000" dirty="0" smtClean="0"/>
              <a:t>Resta fermo l’art. 1, comma 568-bis, della L 147/2013, per il quale gli enti che deliberino lo scioglimento o l’alienazione con gara pubblica delle relative partecipate, dirette o indirette, potranno godere di </a:t>
            </a:r>
            <a:r>
              <a:rPr lang="it-IT" sz="2000" u="sng" dirty="0" smtClean="0"/>
              <a:t>speciali agevolazioni fiscali</a:t>
            </a:r>
            <a:r>
              <a:rPr lang="it-IT" sz="2000" dirty="0" smtClean="0"/>
              <a:t>, con </a:t>
            </a:r>
            <a:r>
              <a:rPr lang="it-IT" sz="2000" u="sng" dirty="0" smtClean="0"/>
              <a:t>l’ammissione di diritto del personale delle società dismesse alle procedure di sistema di mobilità del personale tra le partecipate </a:t>
            </a:r>
            <a:r>
              <a:rPr lang="it-IT" sz="2000" dirty="0" smtClean="0"/>
              <a:t>(art. 1, comma 563)</a:t>
            </a:r>
            <a:r>
              <a:rPr lang="it-IT" sz="2000" dirty="0" smtClean="0">
                <a:sym typeface="Symbol"/>
              </a:rPr>
              <a:t> </a:t>
            </a:r>
          </a:p>
          <a:p>
            <a:pPr marL="266700" indent="-266700" algn="just">
              <a:lnSpc>
                <a:spcPct val="80000"/>
              </a:lnSpc>
              <a:spcBef>
                <a:spcPts val="0"/>
              </a:spcBef>
              <a:spcAft>
                <a:spcPts val="600"/>
              </a:spcAft>
              <a:buFont typeface="Wingdings" pitchFamily="2" charset="2"/>
              <a:buChar char="Ø"/>
            </a:pPr>
            <a:r>
              <a:rPr lang="it-IT" sz="2000" dirty="0" smtClean="0">
                <a:sym typeface="Symbol"/>
              </a:rPr>
              <a:t>Il piano di razionalizzazione trova applicazione anche per le società consortili (Spa o Srl che svolge attività perseguendo fini consortili), ma non anche ai consorzi di servizi tra enti locali (</a:t>
            </a:r>
            <a:r>
              <a:rPr lang="it-IT" sz="2000" dirty="0" err="1" smtClean="0">
                <a:sym typeface="Symbol"/>
              </a:rPr>
              <a:t>CdC</a:t>
            </a:r>
            <a:r>
              <a:rPr lang="it-IT" sz="2000" dirty="0" smtClean="0">
                <a:sym typeface="Symbol"/>
              </a:rPr>
              <a:t> Veneto, delibera n. 205/2015/PAR)</a:t>
            </a:r>
          </a:p>
          <a:p>
            <a:pPr marL="266700" indent="-266700" algn="just">
              <a:lnSpc>
                <a:spcPct val="80000"/>
              </a:lnSpc>
              <a:spcBef>
                <a:spcPts val="0"/>
              </a:spcBef>
              <a:spcAft>
                <a:spcPts val="600"/>
              </a:spcAft>
              <a:buFont typeface="Wingdings" pitchFamily="2" charset="2"/>
              <a:buChar char="Ø"/>
            </a:pPr>
            <a:r>
              <a:rPr lang="it-IT" sz="2000" dirty="0" smtClean="0">
                <a:sym typeface="Symbol"/>
              </a:rPr>
              <a:t>Vanno chiuse le “scatole vuote”: il conservatore cancella d’ufficio dal registro delle imprese le società pubbliche che da 3 anni non hanno depositato il bilancio o che siano inattive, salvo domanda motivata di prosecuzione dell’attività da parte del socio (art. 20 del TU e art. 2490 c.c.)</a:t>
            </a:r>
            <a:endParaRPr lang="it-IT" sz="2000" dirty="0" smtClean="0"/>
          </a:p>
        </p:txBody>
      </p:sp>
      <p:sp>
        <p:nvSpPr>
          <p:cNvPr id="4" name="Segnaposto numero diapositiva 3"/>
          <p:cNvSpPr>
            <a:spLocks noGrp="1"/>
          </p:cNvSpPr>
          <p:nvPr>
            <p:ph type="sldNum" sz="quarter" idx="12"/>
          </p:nvPr>
        </p:nvSpPr>
        <p:spPr/>
        <p:txBody>
          <a:bodyPr/>
          <a:lstStyle/>
          <a:p>
            <a:fld id="{159966BA-077A-49B8-B1C6-0EE1899BF30C}" type="slidenum">
              <a:rPr lang="it-IT" smtClean="0"/>
              <a:pPr/>
              <a:t>37</a:t>
            </a:fld>
            <a:endParaRPr lang="it-IT"/>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a:xfrm>
            <a:off x="457200" y="274638"/>
            <a:ext cx="8229600" cy="706437"/>
          </a:xfrm>
        </p:spPr>
        <p:txBody>
          <a:bodyPr>
            <a:normAutofit/>
          </a:bodyPr>
          <a:lstStyle/>
          <a:p>
            <a:r>
              <a:rPr lang="it-IT" sz="1800" b="1" dirty="0" smtClean="0"/>
              <a:t>COME PROCEDERE CON L’ISTRUTTORIA DEL PIANO: </a:t>
            </a:r>
            <a:br>
              <a:rPr lang="it-IT" sz="1800" b="1" dirty="0" smtClean="0"/>
            </a:br>
            <a:r>
              <a:rPr lang="it-IT" sz="1800" b="1" dirty="0" smtClean="0"/>
              <a:t>LE FASI </a:t>
            </a:r>
            <a:r>
              <a:rPr lang="it-IT" sz="1800" b="1" dirty="0" err="1" smtClean="0"/>
              <a:t>DI</a:t>
            </a:r>
            <a:r>
              <a:rPr lang="it-IT" sz="1800" b="1" dirty="0" smtClean="0"/>
              <a:t> LAVORO E LA METODOLOGIA</a:t>
            </a:r>
          </a:p>
        </p:txBody>
      </p:sp>
      <p:sp>
        <p:nvSpPr>
          <p:cNvPr id="16387" name="Segnaposto contenuto 2"/>
          <p:cNvSpPr>
            <a:spLocks noGrp="1"/>
          </p:cNvSpPr>
          <p:nvPr>
            <p:ph idx="1"/>
          </p:nvPr>
        </p:nvSpPr>
        <p:spPr>
          <a:xfrm>
            <a:off x="457200" y="1196975"/>
            <a:ext cx="8229600" cy="5111750"/>
          </a:xfrm>
        </p:spPr>
        <p:txBody>
          <a:bodyPr anchor="ctr"/>
          <a:lstStyle/>
          <a:p>
            <a:pPr marL="355600" indent="-355600" algn="just">
              <a:lnSpc>
                <a:spcPct val="80000"/>
              </a:lnSpc>
              <a:spcBef>
                <a:spcPct val="0"/>
              </a:spcBef>
              <a:spcAft>
                <a:spcPts val="600"/>
              </a:spcAft>
              <a:buFont typeface="Times New Roman" pitchFamily="18" charset="0"/>
              <a:buAutoNum type="arabicPeriod"/>
            </a:pPr>
            <a:r>
              <a:rPr lang="it-IT" sz="2000" dirty="0" smtClean="0"/>
              <a:t>Istituzione di un gruppo di lavoro, coordinato dall'ufficio partecipate, per la definizione del quadro di tutte le partecipazioni societarie dirette e indirette</a:t>
            </a:r>
          </a:p>
          <a:p>
            <a:pPr marL="355600" indent="-355600" algn="just">
              <a:lnSpc>
                <a:spcPct val="80000"/>
              </a:lnSpc>
              <a:spcBef>
                <a:spcPct val="0"/>
              </a:spcBef>
              <a:spcAft>
                <a:spcPts val="600"/>
              </a:spcAft>
              <a:buFont typeface="Times New Roman" pitchFamily="18" charset="0"/>
              <a:buAutoNum type="arabicPeriod"/>
            </a:pPr>
            <a:r>
              <a:rPr lang="it-IT" sz="2000" dirty="0" smtClean="0"/>
              <a:t>Valutare le partecipazioni societarie in rapporto ai criteri di razionalizzazione previsti dall’artico 20, comma 2, del TU </a:t>
            </a:r>
          </a:p>
          <a:p>
            <a:pPr marL="355600" indent="-355600" algn="just">
              <a:lnSpc>
                <a:spcPct val="80000"/>
              </a:lnSpc>
              <a:spcBef>
                <a:spcPct val="0"/>
              </a:spcBef>
              <a:spcAft>
                <a:spcPts val="600"/>
              </a:spcAft>
              <a:buFont typeface="Times New Roman" pitchFamily="18" charset="0"/>
              <a:buAutoNum type="arabicPeriod"/>
            </a:pPr>
            <a:r>
              <a:rPr lang="it-IT" sz="2000" dirty="0" smtClean="0"/>
              <a:t>Il Piano deve essere corredato da una relazione tecnica, di tipo aziendale, che analizzi la redditività della partecipazione e la rimuneratività del capitale investito</a:t>
            </a:r>
          </a:p>
          <a:p>
            <a:pPr marL="355600" indent="-355600" algn="just">
              <a:lnSpc>
                <a:spcPct val="80000"/>
              </a:lnSpc>
              <a:spcBef>
                <a:spcPct val="0"/>
              </a:spcBef>
              <a:spcAft>
                <a:spcPts val="600"/>
              </a:spcAft>
              <a:buFont typeface="Times New Roman" pitchFamily="18" charset="0"/>
              <a:buAutoNum type="arabicPeriod"/>
            </a:pPr>
            <a:r>
              <a:rPr lang="it-IT" sz="2000" dirty="0" smtClean="0"/>
              <a:t>Valutare l'andamento dei costi negli ultimi 3 esercizi con l’ausilio dei sistemi di controllo della gestione, esaminando la contabilità analitica aziendale per razionalizzare i costi sostenuti, con ipotesi di riduzione e di ottimizzazione, quantificando i relativi risparmi</a:t>
            </a:r>
          </a:p>
          <a:p>
            <a:pPr marL="355600" indent="-355600" algn="just">
              <a:lnSpc>
                <a:spcPct val="80000"/>
              </a:lnSpc>
              <a:spcBef>
                <a:spcPct val="0"/>
              </a:spcBef>
              <a:spcAft>
                <a:spcPts val="600"/>
              </a:spcAft>
              <a:buFont typeface="Times New Roman" pitchFamily="18" charset="0"/>
              <a:buAutoNum type="arabicPeriod"/>
            </a:pPr>
            <a:r>
              <a:rPr lang="it-IT" sz="2000" dirty="0" smtClean="0"/>
              <a:t>Valutare le possibili ipotesi di aggregazione, fusione, scissione per ogni partecipata, anche con riferimento alle realtà degli Enti limitrofi in modo da avviare processi di ottimizzazione a livello territoriale</a:t>
            </a:r>
          </a:p>
          <a:p>
            <a:pPr marL="355600" indent="-355600" algn="just">
              <a:lnSpc>
                <a:spcPct val="80000"/>
              </a:lnSpc>
              <a:spcBef>
                <a:spcPct val="0"/>
              </a:spcBef>
              <a:spcAft>
                <a:spcPts val="600"/>
              </a:spcAft>
              <a:buFont typeface="Times New Roman" pitchFamily="18" charset="0"/>
              <a:buAutoNum type="arabicPeriod"/>
            </a:pPr>
            <a:r>
              <a:rPr lang="it-IT" sz="2000" dirty="0" smtClean="0"/>
              <a:t>Garantire un focus </a:t>
            </a:r>
            <a:r>
              <a:rPr lang="it-IT" sz="2000" dirty="0" err="1" smtClean="0"/>
              <a:t>group</a:t>
            </a:r>
            <a:r>
              <a:rPr lang="it-IT" sz="2000" dirty="0" smtClean="0"/>
              <a:t> anche di tipo politico-istituzionale, per valutare le soluzioni operative da inserire nel Piano di riordino da adottare con delibera del Consiglio comunale</a:t>
            </a:r>
          </a:p>
        </p:txBody>
      </p:sp>
      <p:sp>
        <p:nvSpPr>
          <p:cNvPr id="6" name="Segnaposto numero diapositiva 5"/>
          <p:cNvSpPr>
            <a:spLocks noGrp="1"/>
          </p:cNvSpPr>
          <p:nvPr>
            <p:ph type="sldNum" sz="quarter" idx="12"/>
          </p:nvPr>
        </p:nvSpPr>
        <p:spPr/>
        <p:txBody>
          <a:bodyPr/>
          <a:lstStyle/>
          <a:p>
            <a:pPr>
              <a:defRPr/>
            </a:pPr>
            <a:fld id="{07B77034-6902-43EE-A3A0-1D97ED04F6FC}" type="slidenum">
              <a:rPr lang="it-IT" smtClean="0"/>
              <a:pPr>
                <a:defRPr/>
              </a:pPr>
              <a:t>38</a:t>
            </a:fld>
            <a:endParaRPr lang="it-IT"/>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913"/>
            <a:ext cx="8229600" cy="647800"/>
          </a:xfrm>
        </p:spPr>
        <p:txBody>
          <a:bodyPr>
            <a:normAutofit/>
          </a:bodyPr>
          <a:lstStyle/>
          <a:p>
            <a:pPr>
              <a:defRPr/>
            </a:pPr>
            <a:r>
              <a:rPr lang="it-IT" sz="1800" b="1" dirty="0" smtClean="0"/>
              <a:t>IL PIANO </a:t>
            </a:r>
            <a:r>
              <a:rPr lang="it-IT" sz="1800" b="1" dirty="0" err="1" smtClean="0"/>
              <a:t>DI</a:t>
            </a:r>
            <a:r>
              <a:rPr lang="it-IT" sz="1800" b="1" dirty="0" smtClean="0"/>
              <a:t> RAZIONALIZZAZIONE:</a:t>
            </a:r>
            <a:br>
              <a:rPr lang="it-IT" sz="1800" b="1" dirty="0" smtClean="0"/>
            </a:br>
            <a:r>
              <a:rPr lang="it-IT" sz="1800" b="1" dirty="0" smtClean="0"/>
              <a:t>I CONTENUTI IN SINTESI</a:t>
            </a:r>
            <a:endParaRPr lang="it-IT" sz="1800" dirty="0"/>
          </a:p>
        </p:txBody>
      </p:sp>
      <p:sp>
        <p:nvSpPr>
          <p:cNvPr id="17411" name="Segnaposto contenuto 2"/>
          <p:cNvSpPr>
            <a:spLocks noGrp="1"/>
          </p:cNvSpPr>
          <p:nvPr>
            <p:ph idx="1"/>
          </p:nvPr>
        </p:nvSpPr>
        <p:spPr>
          <a:xfrm>
            <a:off x="457200" y="1124744"/>
            <a:ext cx="8229600" cy="5112544"/>
          </a:xfrm>
        </p:spPr>
        <p:txBody>
          <a:bodyPr anchor="ctr">
            <a:normAutofit fontScale="92500" lnSpcReduction="20000"/>
          </a:bodyPr>
          <a:lstStyle/>
          <a:p>
            <a:pPr algn="just">
              <a:buFont typeface="Wingdings" pitchFamily="2" charset="2"/>
              <a:buChar char="Ø"/>
            </a:pPr>
            <a:r>
              <a:rPr lang="it-IT" sz="2000" b="1" dirty="0" smtClean="0"/>
              <a:t>Quadro normativo di riferimento:</a:t>
            </a:r>
            <a:r>
              <a:rPr lang="it-IT" sz="2000" dirty="0" smtClean="0"/>
              <a:t> panoramica normativa in ordine ai rapporti tra Enti locali ed organismi partecipati nonché alle modalità di gestione dei servizi pubblici locali</a:t>
            </a:r>
          </a:p>
          <a:p>
            <a:pPr algn="just">
              <a:buFont typeface="Wingdings" pitchFamily="2" charset="2"/>
              <a:buChar char="Ø"/>
            </a:pPr>
            <a:r>
              <a:rPr lang="it-IT" sz="2000" b="1" dirty="0" smtClean="0"/>
              <a:t>Presentazione delle società partecipate dall’Ente locale, </a:t>
            </a:r>
            <a:r>
              <a:rPr lang="it-IT" sz="2000" dirty="0" smtClean="0"/>
              <a:t>illustrando per società (diretta e indiretta) le caratteristiche istituzionali, operative ed economico patrimoniali  +  sintesi dello statuto sociale e dei contratti di servizio). Valutazione della convenienza economica al mantenimento o alla dismissione della partecipazione, con l’ausilio delle discipline aziendalistiche (analisi di bilancio e prospettive di evoluzione gestionale)</a:t>
            </a:r>
          </a:p>
          <a:p>
            <a:pPr algn="just">
              <a:buFont typeface="Wingdings" pitchFamily="2" charset="2"/>
              <a:buChar char="Ø"/>
            </a:pPr>
            <a:r>
              <a:rPr lang="it-IT" sz="2000" b="1" dirty="0" smtClean="0"/>
              <a:t>Individuazione delle misure di razionalizzazione: </a:t>
            </a:r>
            <a:r>
              <a:rPr lang="it-IT" sz="2000" dirty="0" smtClean="0"/>
              <a:t>non obiettivi generici, ma una scansione temporale delle misure da porre in essere, con la quantificazione concreta dei risultati da conseguire (minor numero di partecipate e/o risparmi da conseguire) – Occorre </a:t>
            </a:r>
            <a:r>
              <a:rPr lang="it-IT" sz="2000" u="sng" dirty="0" smtClean="0"/>
              <a:t>indicare gli effetti della razionalizzazione sul bilancio dell’Ente locale</a:t>
            </a:r>
            <a:r>
              <a:rPr lang="it-IT" sz="2000" dirty="0" smtClean="0"/>
              <a:t> (maggiori entrate e/o minori spese), e percorsi per superare le eventuali situazioni debitorie critiche </a:t>
            </a:r>
          </a:p>
          <a:p>
            <a:pPr algn="just">
              <a:buFont typeface="Wingdings" pitchFamily="2" charset="2"/>
              <a:buChar char="Ø"/>
            </a:pPr>
            <a:r>
              <a:rPr lang="it-IT" sz="2000" b="1" dirty="0" smtClean="0"/>
              <a:t>Relazione sull'attuazione del piano</a:t>
            </a:r>
            <a:r>
              <a:rPr lang="it-IT" sz="2000" dirty="0" smtClean="0"/>
              <a:t>: è adottata dall’ente entro il 31 dicembre dell'anno successivo, evidenzia i risultati conseguiti, e va trasmessa alla struttura di controllo del MEF (art. 15 del TU), nonché alla competente sezione di controllo della Corte dei conti </a:t>
            </a:r>
          </a:p>
        </p:txBody>
      </p:sp>
      <p:sp>
        <p:nvSpPr>
          <p:cNvPr id="4" name="Segnaposto numero diapositiva 3"/>
          <p:cNvSpPr>
            <a:spLocks noGrp="1"/>
          </p:cNvSpPr>
          <p:nvPr>
            <p:ph type="sldNum" sz="quarter" idx="12"/>
          </p:nvPr>
        </p:nvSpPr>
        <p:spPr/>
        <p:txBody>
          <a:bodyPr/>
          <a:lstStyle/>
          <a:p>
            <a:pPr>
              <a:defRPr/>
            </a:pPr>
            <a:fld id="{580BBFCF-95C8-4710-A98F-17C718EC3E5A}" type="slidenum">
              <a:rPr lang="it-IT" smtClean="0"/>
              <a:pPr>
                <a:defRPr/>
              </a:pPr>
              <a:t>39</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p:cNvSpPr>
          <p:nvPr>
            <p:ph type="title"/>
          </p:nvPr>
        </p:nvSpPr>
        <p:spPr>
          <a:xfrm>
            <a:off x="457200" y="274638"/>
            <a:ext cx="8229600" cy="777875"/>
          </a:xfrm>
        </p:spPr>
        <p:txBody>
          <a:bodyPr>
            <a:normAutofit/>
          </a:bodyPr>
          <a:lstStyle/>
          <a:p>
            <a:pPr eaLnBrk="1" hangingPunct="1"/>
            <a:r>
              <a:rPr lang="it-IT" sz="2000" b="1" dirty="0" smtClean="0">
                <a:cs typeface="Times New Roman" pitchFamily="18" charset="0"/>
              </a:rPr>
              <a:t>I MODELLI ORGANIZZATIVI </a:t>
            </a:r>
            <a:br>
              <a:rPr lang="it-IT" sz="2000" b="1" dirty="0" smtClean="0">
                <a:cs typeface="Times New Roman" pitchFamily="18" charset="0"/>
              </a:rPr>
            </a:br>
            <a:r>
              <a:rPr lang="it-IT" sz="2000" b="1" dirty="0" smtClean="0">
                <a:cs typeface="Times New Roman" pitchFamily="18" charset="0"/>
              </a:rPr>
              <a:t>PER LA GESTIONE DEI SERVIZI LOCALI</a:t>
            </a:r>
          </a:p>
        </p:txBody>
      </p:sp>
      <p:sp>
        <p:nvSpPr>
          <p:cNvPr id="10245" name="Rectangle 1027"/>
          <p:cNvSpPr>
            <a:spLocks noGrp="1"/>
          </p:cNvSpPr>
          <p:nvPr>
            <p:ph idx="1"/>
          </p:nvPr>
        </p:nvSpPr>
        <p:spPr>
          <a:xfrm>
            <a:off x="323850" y="1125538"/>
            <a:ext cx="8362950" cy="5000625"/>
          </a:xfrm>
        </p:spPr>
        <p:txBody>
          <a:bodyPr anchor="ctr">
            <a:normAutofit/>
          </a:bodyPr>
          <a:lstStyle/>
          <a:p>
            <a:pPr marL="177800" indent="-177800" eaLnBrk="1" hangingPunct="1">
              <a:spcBef>
                <a:spcPts val="0"/>
              </a:spcBef>
              <a:buFont typeface="Arial" pitchFamily="34" charset="0"/>
              <a:buNone/>
              <a:defRPr/>
            </a:pPr>
            <a:r>
              <a:rPr lang="it-IT" sz="2000" dirty="0" smtClean="0">
                <a:cs typeface="Times New Roman" pitchFamily="18" charset="0"/>
              </a:rPr>
              <a:t>	</a:t>
            </a:r>
            <a:r>
              <a:rPr lang="it-IT" sz="2000" i="1" dirty="0" smtClean="0">
                <a:cs typeface="Times New Roman" pitchFamily="18" charset="0"/>
              </a:rPr>
              <a:t>TU 2578/1925 e DPR 902/1986:</a:t>
            </a:r>
            <a:r>
              <a:rPr lang="it-IT" sz="2000" b="1" i="1" dirty="0" smtClean="0">
                <a:cs typeface="Times New Roman" pitchFamily="18" charset="0"/>
              </a:rPr>
              <a:t> </a:t>
            </a:r>
          </a:p>
          <a:p>
            <a:pPr marL="355600" indent="-355600" eaLnBrk="1" hangingPunct="1">
              <a:spcBef>
                <a:spcPts val="0"/>
              </a:spcBef>
              <a:spcAft>
                <a:spcPts val="1200"/>
              </a:spcAft>
              <a:buFont typeface="Wingdings" pitchFamily="2" charset="2"/>
              <a:buChar char="ü"/>
              <a:defRPr/>
            </a:pPr>
            <a:r>
              <a:rPr lang="it-IT" sz="2000" b="1" dirty="0" smtClean="0">
                <a:cs typeface="Times New Roman" pitchFamily="18" charset="0"/>
              </a:rPr>
              <a:t>AZIENDA MUNICIPALIZZATA</a:t>
            </a:r>
          </a:p>
          <a:p>
            <a:pPr algn="just" eaLnBrk="1" hangingPunct="1">
              <a:spcBef>
                <a:spcPts val="0"/>
              </a:spcBef>
              <a:defRPr/>
            </a:pPr>
            <a:r>
              <a:rPr lang="it-IT" sz="2000" i="1" dirty="0" smtClean="0">
                <a:cs typeface="Times New Roman" pitchFamily="18" charset="0"/>
              </a:rPr>
              <a:t>ART. 22 DELLA LEGGE 142/1990  E ART. 113-114 DEL TUEL</a:t>
            </a:r>
            <a:r>
              <a:rPr lang="it-IT" sz="2000" dirty="0" smtClean="0">
                <a:cs typeface="Times New Roman" pitchFamily="18" charset="0"/>
              </a:rPr>
              <a:t>:</a:t>
            </a:r>
          </a:p>
          <a:p>
            <a:pPr marL="342900" lvl="1" indent="-342900" algn="just" eaLnBrk="1" hangingPunct="1">
              <a:spcBef>
                <a:spcPts val="0"/>
              </a:spcBef>
              <a:buFont typeface="Wingdings" pitchFamily="2" charset="2"/>
              <a:buChar char="ü"/>
              <a:defRPr/>
            </a:pPr>
            <a:r>
              <a:rPr lang="it-IT" sz="2000" b="1" dirty="0" smtClean="0">
                <a:cs typeface="Times New Roman" pitchFamily="18" charset="0"/>
              </a:rPr>
              <a:t>AZIENDA SPECIALE</a:t>
            </a:r>
          </a:p>
          <a:p>
            <a:pPr marL="342900" lvl="1" indent="-342900" algn="just" eaLnBrk="1" hangingPunct="1">
              <a:spcBef>
                <a:spcPts val="0"/>
              </a:spcBef>
              <a:buFont typeface="Wingdings" pitchFamily="2" charset="2"/>
              <a:buChar char="ü"/>
              <a:defRPr/>
            </a:pPr>
            <a:r>
              <a:rPr lang="it-IT" sz="2000" b="1" dirty="0" smtClean="0">
                <a:cs typeface="Times New Roman" pitchFamily="18" charset="0"/>
              </a:rPr>
              <a:t>ISTITUZIONE</a:t>
            </a:r>
          </a:p>
          <a:p>
            <a:pPr marL="342900" lvl="1" indent="-342900" algn="just" eaLnBrk="1" hangingPunct="1">
              <a:spcBef>
                <a:spcPts val="0"/>
              </a:spcBef>
              <a:spcAft>
                <a:spcPts val="1200"/>
              </a:spcAft>
              <a:buFont typeface="Wingdings" pitchFamily="2" charset="2"/>
              <a:buChar char="ü"/>
              <a:defRPr/>
            </a:pPr>
            <a:r>
              <a:rPr lang="it-IT" sz="2000" b="1" dirty="0" smtClean="0">
                <a:cs typeface="Times New Roman" pitchFamily="18" charset="0"/>
              </a:rPr>
              <a:t>SOCIETÀ A PARTECIPAZIONE PUBBLICA LOCALE</a:t>
            </a:r>
          </a:p>
          <a:p>
            <a:pPr marL="342900" lvl="1" indent="-342900" algn="just" eaLnBrk="1" hangingPunct="1">
              <a:spcBef>
                <a:spcPts val="0"/>
              </a:spcBef>
              <a:buFont typeface="Arial" pitchFamily="34" charset="0"/>
              <a:buNone/>
              <a:defRPr/>
            </a:pPr>
            <a:r>
              <a:rPr lang="it-IT" sz="2000" dirty="0" smtClean="0">
                <a:cs typeface="Times New Roman" pitchFamily="18" charset="0"/>
              </a:rPr>
              <a:t>	</a:t>
            </a:r>
            <a:r>
              <a:rPr lang="it-IT" sz="2000" i="1" dirty="0" smtClean="0">
                <a:cs typeface="Times New Roman" pitchFamily="18" charset="0"/>
              </a:rPr>
              <a:t>CODICE CIVILE (ART. 14 E </a:t>
            </a:r>
            <a:r>
              <a:rPr lang="it-IT" sz="2000" i="1" dirty="0" err="1" smtClean="0">
                <a:cs typeface="Times New Roman" pitchFamily="18" charset="0"/>
              </a:rPr>
              <a:t>SEGG</a:t>
            </a:r>
            <a:r>
              <a:rPr lang="it-IT" sz="2000" i="1" dirty="0" smtClean="0">
                <a:cs typeface="Times New Roman" pitchFamily="18" charset="0"/>
              </a:rPr>
              <a:t>.)</a:t>
            </a:r>
          </a:p>
          <a:p>
            <a:pPr marL="342900" lvl="1" indent="-342900" algn="just" eaLnBrk="1" hangingPunct="1">
              <a:spcBef>
                <a:spcPts val="0"/>
              </a:spcBef>
              <a:spcAft>
                <a:spcPts val="1200"/>
              </a:spcAft>
              <a:buFont typeface="Wingdings" pitchFamily="2" charset="2"/>
              <a:buChar char="ü"/>
              <a:defRPr/>
            </a:pPr>
            <a:r>
              <a:rPr lang="it-IT" sz="2000" b="1" dirty="0" smtClean="0">
                <a:cs typeface="Times New Roman" pitchFamily="18" charset="0"/>
              </a:rPr>
              <a:t>FONDAZIONE</a:t>
            </a:r>
          </a:p>
          <a:p>
            <a:pPr marL="177800" lvl="1" indent="-177800" algn="just" eaLnBrk="1" hangingPunct="1">
              <a:spcBef>
                <a:spcPts val="0"/>
              </a:spcBef>
              <a:buFont typeface="Arial" pitchFamily="34" charset="0"/>
              <a:buNone/>
              <a:defRPr/>
            </a:pPr>
            <a:r>
              <a:rPr lang="it-IT" sz="2000" i="1" dirty="0" smtClean="0">
                <a:cs typeface="Times New Roman" pitchFamily="18" charset="0"/>
              </a:rPr>
              <a:t>“L’opzione fra le varie forme di gestione previste dall’ordinamento italiano è deferita alle determinazioni discrezionali dell’Ente locale, peraltro da motivare adeguatamente” </a:t>
            </a:r>
            <a:r>
              <a:rPr lang="it-IT" sz="2000" dirty="0" smtClean="0">
                <a:cs typeface="Times New Roman" pitchFamily="18" charset="0"/>
              </a:rPr>
              <a:t>(C. Conti, sez. Lombardia n. 426/2010/PAR)</a:t>
            </a:r>
          </a:p>
        </p:txBody>
      </p:sp>
      <p:sp>
        <p:nvSpPr>
          <p:cNvPr id="6" name="Segnaposto numero diapositiva 5"/>
          <p:cNvSpPr>
            <a:spLocks noGrp="1"/>
          </p:cNvSpPr>
          <p:nvPr>
            <p:ph type="sldNum" sz="quarter" idx="12"/>
          </p:nvPr>
        </p:nvSpPr>
        <p:spPr/>
        <p:txBody>
          <a:bodyPr/>
          <a:lstStyle/>
          <a:p>
            <a:pPr>
              <a:defRPr/>
            </a:pPr>
            <a:fld id="{5DBBB414-251E-4686-97BA-B28D91C80706}" type="slidenum">
              <a:rPr lang="it-IT"/>
              <a:pPr>
                <a:defRPr/>
              </a:pPr>
              <a:t>4</a:t>
            </a:fld>
            <a:endParaRPr lang="it-IT"/>
          </a:p>
        </p:txBody>
      </p:sp>
      <p:sp>
        <p:nvSpPr>
          <p:cNvPr id="4" name="Segnaposto numero diapositiva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D41C4FC-0546-487E-AB65-04031AD64D98}" type="slidenum">
              <a:rPr lang="it-IT" sz="1200">
                <a:solidFill>
                  <a:schemeClr val="tx1">
                    <a:tint val="75000"/>
                  </a:schemeClr>
                </a:solidFill>
                <a:latin typeface="+mn-lt"/>
              </a:rPr>
              <a:pPr algn="r" fontAlgn="auto">
                <a:spcBef>
                  <a:spcPts val="0"/>
                </a:spcBef>
                <a:spcAft>
                  <a:spcPts val="0"/>
                </a:spcAft>
                <a:defRPr/>
              </a:pPr>
              <a:t>4</a:t>
            </a:fld>
            <a:endParaRPr lang="it-IT" sz="1200">
              <a:solidFill>
                <a:schemeClr val="tx1">
                  <a:tint val="75000"/>
                </a:schemeClr>
              </a:solidFill>
              <a:latin typeface="+mn-lt"/>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a:xfrm>
            <a:off x="457200" y="260350"/>
            <a:ext cx="8229600" cy="720725"/>
          </a:xfrm>
        </p:spPr>
        <p:txBody>
          <a:bodyPr/>
          <a:lstStyle/>
          <a:p>
            <a:r>
              <a:rPr lang="it-IT" sz="2000" b="1" dirty="0" smtClean="0"/>
              <a:t>IL PIANO </a:t>
            </a:r>
            <a:r>
              <a:rPr lang="it-IT" sz="2000" b="1" dirty="0" err="1" smtClean="0"/>
              <a:t>DI</a:t>
            </a:r>
            <a:r>
              <a:rPr lang="it-IT" sz="2000" b="1" dirty="0" smtClean="0"/>
              <a:t> RAZIONALIZZAZIONE:</a:t>
            </a:r>
            <a:br>
              <a:rPr lang="it-IT" sz="2000" b="1" dirty="0" smtClean="0"/>
            </a:br>
            <a:r>
              <a:rPr lang="it-IT" sz="2000" b="1" dirty="0" smtClean="0"/>
              <a:t> MACRO-OBIETTIVI E CRITERI </a:t>
            </a:r>
            <a:r>
              <a:rPr lang="it-IT" sz="2000" b="1" dirty="0" err="1" smtClean="0"/>
              <a:t>DI</a:t>
            </a:r>
            <a:r>
              <a:rPr lang="it-IT" sz="2000" b="1" dirty="0" smtClean="0"/>
              <a:t> AZIONE</a:t>
            </a:r>
          </a:p>
        </p:txBody>
      </p:sp>
      <p:sp>
        <p:nvSpPr>
          <p:cNvPr id="3" name="Segnaposto contenuto 2"/>
          <p:cNvSpPr>
            <a:spLocks noGrp="1"/>
          </p:cNvSpPr>
          <p:nvPr>
            <p:ph idx="1"/>
          </p:nvPr>
        </p:nvSpPr>
        <p:spPr>
          <a:xfrm>
            <a:off x="395288" y="1196752"/>
            <a:ext cx="8291512" cy="4824536"/>
          </a:xfrm>
        </p:spPr>
        <p:txBody>
          <a:bodyPr anchor="ctr">
            <a:noAutofit/>
          </a:bodyPr>
          <a:lstStyle/>
          <a:p>
            <a:pPr marL="457200" indent="-457200" algn="ctr">
              <a:lnSpc>
                <a:spcPct val="80000"/>
              </a:lnSpc>
              <a:spcBef>
                <a:spcPts val="0"/>
              </a:spcBef>
              <a:spcAft>
                <a:spcPts val="1800"/>
              </a:spcAft>
              <a:buFont typeface="Arial" charset="0"/>
              <a:buAutoNum type="alphaUcParenR"/>
              <a:defRPr/>
            </a:pPr>
            <a:r>
              <a:rPr lang="it-IT" sz="2000" b="1" dirty="0" smtClean="0"/>
              <a:t>RIDUZIONE DELLE PARTECIPATE</a:t>
            </a:r>
          </a:p>
          <a:p>
            <a:pPr marL="355600" indent="-355600" algn="just">
              <a:lnSpc>
                <a:spcPct val="80000"/>
              </a:lnSpc>
              <a:spcBef>
                <a:spcPts val="0"/>
              </a:spcBef>
              <a:spcAft>
                <a:spcPts val="600"/>
              </a:spcAft>
              <a:buFont typeface="Wingdings" pitchFamily="2" charset="2"/>
              <a:buChar char="Ø"/>
              <a:defRPr/>
            </a:pPr>
            <a:r>
              <a:rPr lang="it-IT" sz="2000" dirty="0" smtClean="0"/>
              <a:t>Limiti alle partecipazioni indirette</a:t>
            </a:r>
          </a:p>
          <a:p>
            <a:pPr marL="355600" indent="-355600" algn="just">
              <a:lnSpc>
                <a:spcPct val="80000"/>
              </a:lnSpc>
              <a:spcBef>
                <a:spcPts val="0"/>
              </a:spcBef>
              <a:spcAft>
                <a:spcPts val="600"/>
              </a:spcAft>
              <a:buFont typeface="Wingdings" pitchFamily="2" charset="2"/>
              <a:buChar char="Ø"/>
              <a:defRPr/>
            </a:pPr>
            <a:r>
              <a:rPr lang="it-IT" sz="2000" dirty="0" smtClean="0"/>
              <a:t>Limiti alla detenzione da parte dei piccoli Comuni</a:t>
            </a:r>
          </a:p>
          <a:p>
            <a:pPr marL="355600" indent="-355600" algn="just">
              <a:lnSpc>
                <a:spcPct val="80000"/>
              </a:lnSpc>
              <a:spcBef>
                <a:spcPts val="0"/>
              </a:spcBef>
              <a:spcAft>
                <a:spcPts val="600"/>
              </a:spcAft>
              <a:buFont typeface="Wingdings" pitchFamily="2" charset="2"/>
              <a:buChar char="Ø"/>
              <a:defRPr/>
            </a:pPr>
            <a:r>
              <a:rPr lang="it-IT" sz="2000" dirty="0" smtClean="0"/>
              <a:t>Uscita degli Enti dalle “micro-partecipate”</a:t>
            </a:r>
          </a:p>
          <a:p>
            <a:pPr marL="355600" indent="-355600" algn="just">
              <a:lnSpc>
                <a:spcPct val="80000"/>
              </a:lnSpc>
              <a:spcBef>
                <a:spcPts val="0"/>
              </a:spcBef>
              <a:spcAft>
                <a:spcPts val="600"/>
              </a:spcAft>
              <a:buFont typeface="Wingdings" pitchFamily="2" charset="2"/>
              <a:buChar char="Ø"/>
              <a:defRPr/>
            </a:pPr>
            <a:r>
              <a:rPr lang="it-IT" sz="2000" dirty="0" smtClean="0"/>
              <a:t>Chiusura delle “scatole vuote” (3000 partecipate senza dipendenti o con meno di 6, mentre 1300 partecipate hanno un fatturato &lt; 100 mila euro)</a:t>
            </a:r>
          </a:p>
          <a:p>
            <a:pPr marL="355600" indent="-355600" algn="just">
              <a:lnSpc>
                <a:spcPct val="80000"/>
              </a:lnSpc>
              <a:spcBef>
                <a:spcPts val="0"/>
              </a:spcBef>
              <a:spcAft>
                <a:spcPts val="1800"/>
              </a:spcAft>
              <a:buFont typeface="Wingdings" pitchFamily="2" charset="2"/>
              <a:buChar char="Ø"/>
              <a:defRPr/>
            </a:pPr>
            <a:r>
              <a:rPr lang="it-IT" sz="2000" dirty="0" smtClean="0"/>
              <a:t>Accelerazione del processo di chiusura</a:t>
            </a:r>
          </a:p>
          <a:p>
            <a:pPr marL="457200" indent="-457200" algn="ctr">
              <a:lnSpc>
                <a:spcPct val="80000"/>
              </a:lnSpc>
              <a:spcBef>
                <a:spcPts val="0"/>
              </a:spcBef>
              <a:spcAft>
                <a:spcPts val="1800"/>
              </a:spcAft>
              <a:buFont typeface="Arial" charset="0"/>
              <a:buNone/>
              <a:defRPr/>
            </a:pPr>
            <a:r>
              <a:rPr lang="it-IT" sz="2000" b="1" dirty="0" smtClean="0"/>
              <a:t>B) POLITICHE </a:t>
            </a:r>
            <a:r>
              <a:rPr lang="it-IT" sz="2000" b="1" dirty="0" err="1" smtClean="0"/>
              <a:t>DI</a:t>
            </a:r>
            <a:r>
              <a:rPr lang="it-IT" sz="2000" b="1" dirty="0" smtClean="0"/>
              <a:t> EFFICIENTAMENTO</a:t>
            </a:r>
          </a:p>
          <a:p>
            <a:pPr marL="355600" indent="-355600" algn="just">
              <a:lnSpc>
                <a:spcPct val="80000"/>
              </a:lnSpc>
              <a:spcBef>
                <a:spcPts val="0"/>
              </a:spcBef>
              <a:spcAft>
                <a:spcPts val="600"/>
              </a:spcAft>
              <a:buFont typeface="Wingdings" pitchFamily="2" charset="2"/>
              <a:buChar char="Ø"/>
              <a:defRPr/>
            </a:pPr>
            <a:r>
              <a:rPr lang="it-IT" sz="2000" dirty="0" smtClean="0"/>
              <a:t>Incentivi di carattere generale (</a:t>
            </a:r>
            <a:r>
              <a:rPr lang="it-IT" sz="2000" dirty="0" err="1" smtClean="0"/>
              <a:t>benchmarking</a:t>
            </a:r>
            <a:r>
              <a:rPr lang="it-IT" sz="2000" dirty="0" smtClean="0"/>
              <a:t> e confronto con realtà simili)</a:t>
            </a:r>
          </a:p>
          <a:p>
            <a:pPr marL="355600" indent="-355600" algn="just">
              <a:lnSpc>
                <a:spcPct val="80000"/>
              </a:lnSpc>
              <a:spcBef>
                <a:spcPts val="0"/>
              </a:spcBef>
              <a:spcAft>
                <a:spcPts val="600"/>
              </a:spcAft>
              <a:buFont typeface="Wingdings" pitchFamily="2" charset="2"/>
              <a:buChar char="Ø"/>
              <a:defRPr/>
            </a:pPr>
            <a:r>
              <a:rPr lang="it-IT" sz="2000" dirty="0" smtClean="0"/>
              <a:t>Favorire i processi di aggregazione, con lo sfruttamento di sinergie ed  economie di scala (come per  SPL a rete)</a:t>
            </a:r>
          </a:p>
          <a:p>
            <a:pPr marL="355600" indent="-355600" algn="just">
              <a:lnSpc>
                <a:spcPct val="80000"/>
              </a:lnSpc>
              <a:spcBef>
                <a:spcPts val="0"/>
              </a:spcBef>
              <a:spcAft>
                <a:spcPts val="600"/>
              </a:spcAft>
              <a:buFont typeface="Wingdings" pitchFamily="2" charset="2"/>
              <a:buChar char="Ø"/>
              <a:defRPr/>
            </a:pPr>
            <a:r>
              <a:rPr lang="it-IT" sz="2000" dirty="0" smtClean="0"/>
              <a:t>Interventi su partecipate con perdite gestionali</a:t>
            </a:r>
          </a:p>
          <a:p>
            <a:pPr marL="355600" indent="-355600" algn="just">
              <a:lnSpc>
                <a:spcPct val="80000"/>
              </a:lnSpc>
              <a:spcBef>
                <a:spcPts val="0"/>
              </a:spcBef>
              <a:spcAft>
                <a:spcPts val="600"/>
              </a:spcAft>
              <a:buFont typeface="Wingdings" pitchFamily="2" charset="2"/>
              <a:buChar char="Ø"/>
              <a:defRPr/>
            </a:pPr>
            <a:r>
              <a:rPr lang="it-IT" sz="2000" dirty="0" smtClean="0"/>
              <a:t>Ridurre i costi di amministrazione </a:t>
            </a:r>
            <a:endParaRPr lang="it-IT" sz="1900" i="1" dirty="0" smtClean="0"/>
          </a:p>
        </p:txBody>
      </p:sp>
      <p:sp>
        <p:nvSpPr>
          <p:cNvPr id="4" name="Segnaposto numero diapositiva 3"/>
          <p:cNvSpPr>
            <a:spLocks noGrp="1"/>
          </p:cNvSpPr>
          <p:nvPr>
            <p:ph type="sldNum" sz="quarter" idx="12"/>
          </p:nvPr>
        </p:nvSpPr>
        <p:spPr/>
        <p:txBody>
          <a:bodyPr/>
          <a:lstStyle/>
          <a:p>
            <a:pPr>
              <a:defRPr/>
            </a:pPr>
            <a:fld id="{3EE8CF6B-2617-4A43-87A9-7F74CE2E35FD}" type="slidenum">
              <a:rPr lang="it-IT" smtClean="0"/>
              <a:pPr>
                <a:defRPr/>
              </a:pPr>
              <a:t>40</a:t>
            </a:fld>
            <a:endParaRPr lang="it-IT"/>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p:cNvSpPr>
            <a:spLocks noGrp="1"/>
          </p:cNvSpPr>
          <p:nvPr>
            <p:ph type="title"/>
          </p:nvPr>
        </p:nvSpPr>
        <p:spPr>
          <a:xfrm>
            <a:off x="457200" y="274638"/>
            <a:ext cx="8229600" cy="706089"/>
          </a:xfrm>
        </p:spPr>
        <p:txBody>
          <a:bodyPr>
            <a:normAutofit/>
          </a:bodyPr>
          <a:lstStyle/>
          <a:p>
            <a:r>
              <a:rPr lang="it-IT" sz="1800" b="1" dirty="0" smtClean="0"/>
              <a:t>LA REDAZIONE E I CONTENUTI DEL PIANO: </a:t>
            </a:r>
            <a:br>
              <a:rPr lang="it-IT" sz="1800" b="1" dirty="0" smtClean="0"/>
            </a:br>
            <a:r>
              <a:rPr lang="it-IT" sz="1800" b="1" dirty="0" smtClean="0"/>
              <a:t>COME PROCEDERE</a:t>
            </a:r>
            <a:endParaRPr lang="it-IT" sz="1800" dirty="0" smtClean="0"/>
          </a:p>
        </p:txBody>
      </p:sp>
      <p:sp>
        <p:nvSpPr>
          <p:cNvPr id="3" name="Segnaposto contenuto 2"/>
          <p:cNvSpPr>
            <a:spLocks noGrp="1"/>
          </p:cNvSpPr>
          <p:nvPr>
            <p:ph idx="1"/>
          </p:nvPr>
        </p:nvSpPr>
        <p:spPr>
          <a:xfrm>
            <a:off x="323528" y="980728"/>
            <a:ext cx="8363272" cy="5256584"/>
          </a:xfrm>
        </p:spPr>
        <p:txBody>
          <a:bodyPr anchor="ctr">
            <a:noAutofit/>
          </a:bodyPr>
          <a:lstStyle/>
          <a:p>
            <a:pPr>
              <a:lnSpc>
                <a:spcPct val="80000"/>
              </a:lnSpc>
              <a:spcBef>
                <a:spcPts val="0"/>
              </a:spcBef>
              <a:spcAft>
                <a:spcPts val="600"/>
              </a:spcAft>
              <a:defRPr/>
            </a:pPr>
            <a:endParaRPr lang="it-IT" sz="2000" dirty="0" smtClean="0"/>
          </a:p>
          <a:p>
            <a:pPr>
              <a:lnSpc>
                <a:spcPct val="80000"/>
              </a:lnSpc>
              <a:spcBef>
                <a:spcPts val="0"/>
              </a:spcBef>
              <a:spcAft>
                <a:spcPts val="1200"/>
              </a:spcAft>
              <a:buFont typeface="Arial" charset="0"/>
              <a:buNone/>
              <a:defRPr/>
            </a:pPr>
            <a:r>
              <a:rPr lang="it-IT" sz="2000" dirty="0" smtClean="0"/>
              <a:t>Con la relazione tecnica l’Ente socio deve verificare:</a:t>
            </a:r>
          </a:p>
          <a:p>
            <a:pPr algn="just">
              <a:lnSpc>
                <a:spcPct val="80000"/>
              </a:lnSpc>
              <a:spcBef>
                <a:spcPts val="0"/>
              </a:spcBef>
              <a:spcAft>
                <a:spcPts val="600"/>
              </a:spcAft>
              <a:buFont typeface="Wingdings" pitchFamily="2" charset="2"/>
              <a:buChar char="Ø"/>
              <a:defRPr/>
            </a:pPr>
            <a:r>
              <a:rPr lang="it-IT" sz="2000" dirty="0" smtClean="0"/>
              <a:t>gli effettivi servizi resi dalla società in rapporto alle priorità istituzionali dell’ente locale per dimostrarne la stretta inerenza (art. 4 del TU)</a:t>
            </a:r>
          </a:p>
          <a:p>
            <a:pPr algn="just">
              <a:lnSpc>
                <a:spcPct val="80000"/>
              </a:lnSpc>
              <a:spcBef>
                <a:spcPts val="0"/>
              </a:spcBef>
              <a:spcAft>
                <a:spcPts val="600"/>
              </a:spcAft>
              <a:buFont typeface="Wingdings" pitchFamily="2" charset="2"/>
              <a:buChar char="Ø"/>
              <a:defRPr/>
            </a:pPr>
            <a:r>
              <a:rPr lang="it-IT" sz="2000" dirty="0" smtClean="0"/>
              <a:t>le ragioni e le finalità che giustificano la scelta societaria, anche sul piano della convenienza economica e della sostenibilità finanziaria, valutando la possibilità di destinare in modo alternativo le risorse pubbliche (art. 5 TU)</a:t>
            </a:r>
          </a:p>
          <a:p>
            <a:pPr algn="just">
              <a:lnSpc>
                <a:spcPct val="80000"/>
              </a:lnSpc>
              <a:spcBef>
                <a:spcPts val="0"/>
              </a:spcBef>
              <a:spcAft>
                <a:spcPts val="600"/>
              </a:spcAft>
              <a:buFont typeface="Wingdings" pitchFamily="2" charset="2"/>
              <a:buChar char="Ø"/>
              <a:defRPr/>
            </a:pPr>
            <a:r>
              <a:rPr lang="it-IT" sz="2000" dirty="0" smtClean="0"/>
              <a:t>l’impossibilità  o meno di </a:t>
            </a:r>
            <a:r>
              <a:rPr lang="it-IT" sz="2000" dirty="0" err="1" smtClean="0"/>
              <a:t>internalizzare</a:t>
            </a:r>
            <a:r>
              <a:rPr lang="it-IT" sz="2000" dirty="0" smtClean="0"/>
              <a:t> i suddetti servizi</a:t>
            </a:r>
          </a:p>
          <a:p>
            <a:pPr algn="just">
              <a:lnSpc>
                <a:spcPct val="80000"/>
              </a:lnSpc>
              <a:spcBef>
                <a:spcPts val="0"/>
              </a:spcBef>
              <a:spcAft>
                <a:spcPts val="600"/>
              </a:spcAft>
              <a:buFont typeface="Wingdings" pitchFamily="2" charset="2"/>
              <a:buChar char="Ø"/>
              <a:defRPr/>
            </a:pPr>
            <a:r>
              <a:rPr lang="it-IT" sz="2000" dirty="0" smtClean="0"/>
              <a:t>il grado di competitività dell’offerta assicurata dalla partecipata rispetto alle alternative di mercato (valutando le ripercussioni economiche e patrimoniali sulla società di cui l’Ente è socio), motivando il mantenimento della partecipazione ove l’offerta di beni e servizi risulti economicamente più vantaggiosa</a:t>
            </a:r>
          </a:p>
          <a:p>
            <a:pPr algn="just">
              <a:lnSpc>
                <a:spcPct val="80000"/>
              </a:lnSpc>
              <a:spcBef>
                <a:spcPts val="0"/>
              </a:spcBef>
              <a:spcAft>
                <a:spcPts val="1800"/>
              </a:spcAft>
              <a:buFont typeface="Wingdings" pitchFamily="2" charset="2"/>
              <a:buChar char="Ø"/>
              <a:defRPr/>
            </a:pPr>
            <a:r>
              <a:rPr lang="it-IT" sz="2000" dirty="0" smtClean="0"/>
              <a:t>se vi siano minacce per il mercato, in presenza di una eventuale commistione di servizi strumentali e servizi pubblici locali</a:t>
            </a:r>
          </a:p>
          <a:p>
            <a:pPr marL="0" indent="0" algn="just">
              <a:lnSpc>
                <a:spcPct val="80000"/>
              </a:lnSpc>
              <a:spcBef>
                <a:spcPts val="0"/>
              </a:spcBef>
              <a:spcAft>
                <a:spcPts val="600"/>
              </a:spcAft>
              <a:buFont typeface="Arial" charset="0"/>
              <a:buNone/>
              <a:defRPr/>
            </a:pPr>
            <a:r>
              <a:rPr lang="it-IT" sz="2000" dirty="0" smtClean="0"/>
              <a:t>Si tratta di verifiche amministrative che gli Enti avrebbero dovuto già effettuare con la ricognizione delle partecipate, ai sensi dell’art. 3, comma 27 e seguenti della legge 244/2007, ribadito dalla legge di stabilità 2015</a:t>
            </a:r>
            <a:endParaRPr lang="it-IT" sz="2000" dirty="0"/>
          </a:p>
        </p:txBody>
      </p:sp>
      <p:sp>
        <p:nvSpPr>
          <p:cNvPr id="4" name="Segnaposto numero diapositiva 3"/>
          <p:cNvSpPr>
            <a:spLocks noGrp="1"/>
          </p:cNvSpPr>
          <p:nvPr>
            <p:ph type="sldNum" sz="quarter" idx="12"/>
          </p:nvPr>
        </p:nvSpPr>
        <p:spPr/>
        <p:txBody>
          <a:bodyPr/>
          <a:lstStyle/>
          <a:p>
            <a:pPr>
              <a:defRPr/>
            </a:pPr>
            <a:fld id="{D376A0D7-141E-4600-9F86-8720B85C2A82}" type="slidenum">
              <a:rPr lang="it-IT" smtClean="0"/>
              <a:pPr>
                <a:defRPr/>
              </a:pPr>
              <a:t>41</a:t>
            </a:fld>
            <a:endParaRPr lang="it-IT"/>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1800" b="1" dirty="0" smtClean="0"/>
              <a:t>MANTENERE O ELIMINARE LA PARTECIPAZIONE?</a:t>
            </a:r>
            <a:br>
              <a:rPr lang="it-IT" sz="1800" b="1" dirty="0" smtClean="0"/>
            </a:br>
            <a:r>
              <a:rPr lang="it-IT" sz="1800" b="1" dirty="0" smtClean="0"/>
              <a:t>LE VERIFICHE DA ESEGUIRE</a:t>
            </a:r>
            <a:endParaRPr lang="it-IT" sz="1800" b="1" dirty="0"/>
          </a:p>
        </p:txBody>
      </p:sp>
      <p:sp>
        <p:nvSpPr>
          <p:cNvPr id="3" name="Segnaposto contenuto 2"/>
          <p:cNvSpPr>
            <a:spLocks noGrp="1"/>
          </p:cNvSpPr>
          <p:nvPr>
            <p:ph idx="1"/>
          </p:nvPr>
        </p:nvSpPr>
        <p:spPr>
          <a:xfrm>
            <a:off x="457200" y="1268760"/>
            <a:ext cx="8229600" cy="4824536"/>
          </a:xfrm>
        </p:spPr>
        <p:txBody>
          <a:bodyPr anchor="ctr">
            <a:normAutofit/>
          </a:bodyPr>
          <a:lstStyle/>
          <a:p>
            <a:pPr algn="ctr">
              <a:spcBef>
                <a:spcPts val="0"/>
              </a:spcBef>
              <a:spcAft>
                <a:spcPts val="600"/>
              </a:spcAft>
              <a:buNone/>
            </a:pPr>
            <a:r>
              <a:rPr lang="it-IT" sz="2000" dirty="0" smtClean="0"/>
              <a:t>L’ente socio sostanzialmente valutare:</a:t>
            </a:r>
          </a:p>
          <a:p>
            <a:pPr>
              <a:spcBef>
                <a:spcPts val="0"/>
              </a:spcBef>
              <a:buFont typeface="Wingdings" pitchFamily="2" charset="2"/>
              <a:buChar char="Ø"/>
            </a:pPr>
            <a:r>
              <a:rPr lang="it-IT" sz="2000" dirty="0" smtClean="0"/>
              <a:t>La </a:t>
            </a:r>
            <a:r>
              <a:rPr lang="it-IT" sz="2000" dirty="0" err="1" smtClean="0"/>
              <a:t>mission</a:t>
            </a:r>
            <a:r>
              <a:rPr lang="it-IT" sz="2000" dirty="0" smtClean="0"/>
              <a:t> societaria e la capacità di produrre valore pubblico</a:t>
            </a:r>
          </a:p>
          <a:p>
            <a:pPr>
              <a:spcBef>
                <a:spcPts val="0"/>
              </a:spcBef>
              <a:buFont typeface="Wingdings" pitchFamily="2" charset="2"/>
              <a:buChar char="Ø"/>
            </a:pPr>
            <a:r>
              <a:rPr lang="it-IT" sz="2000" dirty="0" smtClean="0"/>
              <a:t>La legittimazione sociale (= coerenza con le finalità istituzionali)</a:t>
            </a:r>
          </a:p>
          <a:p>
            <a:pPr>
              <a:spcBef>
                <a:spcPts val="0"/>
              </a:spcBef>
              <a:spcAft>
                <a:spcPts val="1800"/>
              </a:spcAft>
              <a:buFont typeface="Wingdings" pitchFamily="2" charset="2"/>
              <a:buChar char="Ø"/>
            </a:pPr>
            <a:r>
              <a:rPr lang="it-IT" sz="2000" dirty="0" smtClean="0"/>
              <a:t>La sostenibilità operativa e finanziaria</a:t>
            </a:r>
          </a:p>
          <a:p>
            <a:pPr marL="355600" indent="-355600" algn="just">
              <a:spcBef>
                <a:spcPts val="0"/>
              </a:spcBef>
              <a:spcAft>
                <a:spcPts val="600"/>
              </a:spcAft>
              <a:buFont typeface="Wingdings" pitchFamily="2" charset="2"/>
              <a:buChar char="q"/>
            </a:pPr>
            <a:r>
              <a:rPr lang="it-IT" sz="2000" dirty="0" smtClean="0"/>
              <a:t>Secondo la </a:t>
            </a:r>
            <a:r>
              <a:rPr lang="it-IT" sz="2000" dirty="0" err="1" smtClean="0"/>
              <a:t>CdC</a:t>
            </a:r>
            <a:r>
              <a:rPr lang="it-IT" sz="2000" dirty="0" smtClean="0"/>
              <a:t> il mantenimento o l’eliminazione della partecipazione deve fondarsi su </a:t>
            </a:r>
            <a:r>
              <a:rPr lang="it-IT" sz="2000" u="sng" dirty="0" smtClean="0"/>
              <a:t>elementi certi</a:t>
            </a:r>
            <a:r>
              <a:rPr lang="it-IT" sz="2000" dirty="0" smtClean="0"/>
              <a:t>, su </a:t>
            </a:r>
            <a:r>
              <a:rPr lang="it-IT" sz="2000" u="sng" dirty="0" smtClean="0"/>
              <a:t>analisi di costi gestionali e rendimenti </a:t>
            </a:r>
            <a:r>
              <a:rPr lang="it-IT" sz="2000" dirty="0" smtClean="0"/>
              <a:t>tali da rendere concrete le azioni contenute nel piano di razionalizzazione</a:t>
            </a:r>
          </a:p>
          <a:p>
            <a:pPr marL="355600" indent="-355600" algn="just">
              <a:spcBef>
                <a:spcPts val="0"/>
              </a:spcBef>
              <a:spcAft>
                <a:spcPts val="600"/>
              </a:spcAft>
              <a:buFont typeface="Wingdings" pitchFamily="2" charset="2"/>
              <a:buChar char="q"/>
            </a:pPr>
            <a:r>
              <a:rPr lang="it-IT" sz="2000" dirty="0" smtClean="0"/>
              <a:t>L’ente deve “motivare l’indispensabilità della partecipazione, sotto i plurimi profili dell’esternalizzazione rispetto all’</a:t>
            </a:r>
            <a:r>
              <a:rPr lang="it-IT" sz="2000" dirty="0" err="1" smtClean="0"/>
              <a:t>internalizzazione</a:t>
            </a:r>
            <a:r>
              <a:rPr lang="it-IT" sz="2000" dirty="0" smtClean="0"/>
              <a:t>, dell’utilizzo della forma giuridica societaria rispetto ad altri strumenti, dell’utilizzo di quel particolare soggetto societario perché ritenuto efficiente, dell’economicità e della significatività della partecipazione” (Sezione Piemonte, delibera n. 170/2015/PAR)</a:t>
            </a:r>
            <a:endParaRPr lang="it-IT" sz="2000" dirty="0"/>
          </a:p>
        </p:txBody>
      </p:sp>
      <p:sp>
        <p:nvSpPr>
          <p:cNvPr id="4" name="Segnaposto numero diapositiva 3"/>
          <p:cNvSpPr>
            <a:spLocks noGrp="1"/>
          </p:cNvSpPr>
          <p:nvPr>
            <p:ph type="sldNum" sz="quarter" idx="12"/>
          </p:nvPr>
        </p:nvSpPr>
        <p:spPr/>
        <p:txBody>
          <a:bodyPr/>
          <a:lstStyle/>
          <a:p>
            <a:fld id="{159966BA-077A-49B8-B1C6-0EE1899BF30C}" type="slidenum">
              <a:rPr lang="it-IT" smtClean="0"/>
              <a:pPr/>
              <a:t>42</a:t>
            </a:fld>
            <a:endParaRPr lang="it-IT"/>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908720"/>
            <a:ext cx="8496944" cy="5472608"/>
          </a:xfrm>
        </p:spPr>
        <p:txBody>
          <a:bodyPr anchor="ctr">
            <a:normAutofit/>
          </a:bodyPr>
          <a:lstStyle/>
          <a:p>
            <a:pPr marL="265113" indent="-265113" algn="just">
              <a:spcBef>
                <a:spcPts val="0"/>
              </a:spcBef>
              <a:spcAft>
                <a:spcPts val="600"/>
              </a:spcAft>
              <a:buFont typeface="Wingdings" pitchFamily="2" charset="2"/>
              <a:buChar char="Ø"/>
            </a:pPr>
            <a:r>
              <a:rPr lang="it-IT" sz="1800" u="sng" dirty="0" smtClean="0"/>
              <a:t>Assenza di perdite reiterate di bilancio</a:t>
            </a:r>
            <a:r>
              <a:rPr lang="it-IT" sz="1800" dirty="0" smtClean="0"/>
              <a:t>: occorre un PEF, per verificare l’andamento gestionale della società (</a:t>
            </a:r>
            <a:r>
              <a:rPr lang="it-IT" sz="1800" dirty="0" err="1" smtClean="0"/>
              <a:t>CdC</a:t>
            </a:r>
            <a:r>
              <a:rPr lang="it-IT" sz="1800" dirty="0" smtClean="0"/>
              <a:t>, sez. Lombardia, delibera n. 410/2013/PRSP: la sua mancanza non consente di definire i parametri per l’equilibrio economico-finanziario)</a:t>
            </a:r>
          </a:p>
          <a:p>
            <a:pPr marL="265113" indent="-265113" algn="just">
              <a:lnSpc>
                <a:spcPct val="90000"/>
              </a:lnSpc>
              <a:spcBef>
                <a:spcPts val="0"/>
              </a:spcBef>
              <a:spcAft>
                <a:spcPts val="600"/>
              </a:spcAft>
              <a:buFont typeface="Wingdings" pitchFamily="2" charset="2"/>
              <a:buChar char="Ø"/>
            </a:pPr>
            <a:r>
              <a:rPr lang="it-IT" sz="1800" u="sng" dirty="0" smtClean="0"/>
              <a:t>Risultato positivo della gestione in tutti i servizi affidati</a:t>
            </a:r>
            <a:r>
              <a:rPr lang="it-IT" sz="1800" dirty="0" smtClean="0"/>
              <a:t> (</a:t>
            </a:r>
            <a:r>
              <a:rPr lang="it-IT" sz="1800" dirty="0" err="1" smtClean="0"/>
              <a:t>CdC</a:t>
            </a:r>
            <a:r>
              <a:rPr lang="it-IT" sz="1800" dirty="0" smtClean="0"/>
              <a:t>, sez. Lombardia, delibera n. 15/2015/PRSE: il risultato negativo della gestione di uno o più servizi comporta un disequilibrio economico settoriale suscettibile di incidere sulla gestione complessiva)</a:t>
            </a:r>
          </a:p>
          <a:p>
            <a:pPr marL="265113" indent="-265113" algn="just">
              <a:lnSpc>
                <a:spcPct val="90000"/>
              </a:lnSpc>
              <a:spcBef>
                <a:spcPts val="0"/>
              </a:spcBef>
              <a:spcAft>
                <a:spcPts val="600"/>
              </a:spcAft>
              <a:buFont typeface="Wingdings" pitchFamily="2" charset="2"/>
              <a:buChar char="Ø"/>
            </a:pPr>
            <a:r>
              <a:rPr lang="it-IT" sz="1800" u="sng" dirty="0" smtClean="0"/>
              <a:t>Congruità del corrispettivo per i serviz</a:t>
            </a:r>
            <a:r>
              <a:rPr lang="it-IT" sz="1800" dirty="0" smtClean="0"/>
              <a:t>i, in relazione agli eventuali “costi sociali” e investimenti (</a:t>
            </a:r>
            <a:r>
              <a:rPr lang="it-IT" sz="1800" dirty="0" err="1" smtClean="0"/>
              <a:t>CdC</a:t>
            </a:r>
            <a:r>
              <a:rPr lang="it-IT" sz="1800" dirty="0" smtClean="0"/>
              <a:t>, Sez. Lazio, delibera n. 2/2015/PRSP )</a:t>
            </a:r>
          </a:p>
          <a:p>
            <a:pPr marL="265113" indent="-265113" algn="just">
              <a:lnSpc>
                <a:spcPct val="90000"/>
              </a:lnSpc>
              <a:spcBef>
                <a:spcPts val="0"/>
              </a:spcBef>
              <a:spcAft>
                <a:spcPts val="600"/>
              </a:spcAft>
              <a:buFont typeface="Wingdings" pitchFamily="2" charset="2"/>
              <a:buChar char="Ø"/>
            </a:pPr>
            <a:r>
              <a:rPr lang="it-IT" sz="1800" u="sng" dirty="0" smtClean="0"/>
              <a:t>Corretta gestione della liquidità</a:t>
            </a:r>
            <a:r>
              <a:rPr lang="it-IT" sz="1800" dirty="0" smtClean="0"/>
              <a:t> (es. </a:t>
            </a:r>
            <a:r>
              <a:rPr lang="it-IT" sz="1800" dirty="0" err="1" smtClean="0"/>
              <a:t>CdC</a:t>
            </a:r>
            <a:r>
              <a:rPr lang="it-IT" sz="1800" dirty="0" smtClean="0"/>
              <a:t>, sez. Lombardia, delibera n. 15/2015/PRSE, che rileva una diminuzione del valore della produzione, associata a carenza di liquidità)</a:t>
            </a:r>
          </a:p>
          <a:p>
            <a:pPr marL="265113" indent="-265113" algn="just">
              <a:lnSpc>
                <a:spcPct val="90000"/>
              </a:lnSpc>
              <a:spcBef>
                <a:spcPts val="0"/>
              </a:spcBef>
              <a:spcAft>
                <a:spcPts val="600"/>
              </a:spcAft>
              <a:buFont typeface="Wingdings" pitchFamily="2" charset="2"/>
              <a:buChar char="Ø"/>
            </a:pPr>
            <a:r>
              <a:rPr lang="it-IT" sz="1800" u="sng" dirty="0" smtClean="0"/>
              <a:t>Contenimento del debito</a:t>
            </a:r>
            <a:r>
              <a:rPr lang="it-IT" sz="1800" dirty="0" smtClean="0"/>
              <a:t> (</a:t>
            </a:r>
            <a:r>
              <a:rPr lang="it-IT" sz="1800" dirty="0" err="1" smtClean="0"/>
              <a:t>CdC</a:t>
            </a:r>
            <a:r>
              <a:rPr lang="it-IT" sz="1800" dirty="0" smtClean="0"/>
              <a:t> Lombardia, delibere n. 410/2013/PRSP  e n. 17/2014/PRSE, ove si evidenzia come l’alto debito crescente della società ha conseguenze negative sulla gestione economico-finanziaria)</a:t>
            </a:r>
          </a:p>
          <a:p>
            <a:pPr marL="265113" indent="-265113" algn="just">
              <a:lnSpc>
                <a:spcPct val="90000"/>
              </a:lnSpc>
              <a:spcBef>
                <a:spcPts val="0"/>
              </a:spcBef>
              <a:spcAft>
                <a:spcPts val="600"/>
              </a:spcAft>
              <a:buFont typeface="Wingdings" pitchFamily="2" charset="2"/>
              <a:buChar char="Ø"/>
            </a:pPr>
            <a:r>
              <a:rPr lang="it-IT" sz="1800" u="sng" dirty="0" smtClean="0"/>
              <a:t>Coerenza nel rapporto tra debiti/crediti </a:t>
            </a:r>
            <a:r>
              <a:rPr lang="it-IT" sz="1800" dirty="0" smtClean="0"/>
              <a:t>con l’ente affidante (</a:t>
            </a:r>
            <a:r>
              <a:rPr lang="it-IT" sz="1800" dirty="0" err="1" smtClean="0"/>
              <a:t>CdC</a:t>
            </a:r>
            <a:r>
              <a:rPr lang="it-IT" sz="1800" dirty="0" smtClean="0"/>
              <a:t> Piemonte, delibera n.72/2015/PRSE ; </a:t>
            </a:r>
            <a:r>
              <a:rPr lang="it-IT" sz="1800" dirty="0" err="1" smtClean="0"/>
              <a:t>CdC</a:t>
            </a:r>
            <a:r>
              <a:rPr lang="it-IT" sz="1800" dirty="0" smtClean="0"/>
              <a:t> Lombardia, delibera n. 401/2013/PRSP: se i crediti della società non trovano corrispondenza con i debiti dell’ente, ciò incide sulla sana gestione)</a:t>
            </a:r>
          </a:p>
          <a:p>
            <a:pPr marL="265113" indent="-265113" algn="just">
              <a:lnSpc>
                <a:spcPct val="90000"/>
              </a:lnSpc>
              <a:spcBef>
                <a:spcPts val="0"/>
              </a:spcBef>
              <a:spcAft>
                <a:spcPts val="600"/>
              </a:spcAft>
              <a:buFont typeface="Wingdings" pitchFamily="2" charset="2"/>
              <a:buChar char="Ø"/>
            </a:pPr>
            <a:r>
              <a:rPr lang="it-IT" sz="1800" u="sng" dirty="0" smtClean="0"/>
              <a:t>Tutela degli assetti patrimoniali della società</a:t>
            </a:r>
            <a:r>
              <a:rPr lang="it-IT" sz="1800" dirty="0" smtClean="0"/>
              <a:t>, evitando le criticità che comportano l’erosione del patrimonio netto (</a:t>
            </a:r>
            <a:r>
              <a:rPr lang="it-IT" sz="1800" dirty="0" err="1" smtClean="0"/>
              <a:t>CdC</a:t>
            </a:r>
            <a:r>
              <a:rPr lang="it-IT" sz="1800" dirty="0" smtClean="0"/>
              <a:t>, sez. Lombardia, delibere n. 410/2013/PRSP e n. 260/2015/PRSE)</a:t>
            </a: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43</a:t>
            </a:fld>
            <a:endParaRPr lang="it-IT"/>
          </a:p>
        </p:txBody>
      </p:sp>
      <p:sp>
        <p:nvSpPr>
          <p:cNvPr id="5" name="Titolo 1"/>
          <p:cNvSpPr>
            <a:spLocks noGrp="1"/>
          </p:cNvSpPr>
          <p:nvPr>
            <p:ph type="title"/>
          </p:nvPr>
        </p:nvSpPr>
        <p:spPr>
          <a:xfrm>
            <a:off x="457200" y="274638"/>
            <a:ext cx="8229600" cy="562074"/>
          </a:xfrm>
        </p:spPr>
        <p:txBody>
          <a:bodyPr>
            <a:normAutofit fontScale="90000"/>
          </a:bodyPr>
          <a:lstStyle/>
          <a:p>
            <a:r>
              <a:rPr lang="it-IT" sz="2000" b="1" dirty="0" smtClean="0"/>
              <a:t>IL MANTENIMENTO DELLA PARTECIPAZIONE</a:t>
            </a:r>
            <a:br>
              <a:rPr lang="it-IT" sz="2000" b="1" dirty="0" smtClean="0"/>
            </a:br>
            <a:r>
              <a:rPr lang="it-IT" sz="2000" b="1" dirty="0" smtClean="0"/>
              <a:t>E GLI INDICATORI DELLA SANA GESTIONE</a:t>
            </a:r>
            <a:endParaRPr lang="it-IT" sz="20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576064"/>
          </a:xfrm>
        </p:spPr>
        <p:txBody>
          <a:bodyPr>
            <a:noAutofit/>
          </a:bodyPr>
          <a:lstStyle/>
          <a:p>
            <a:r>
              <a:rPr lang="it-IT" sz="1800" b="1" dirty="0" smtClean="0"/>
              <a:t>LA MESSA IN LIQUIDAZIONE DELLA SOCIETÀ:</a:t>
            </a:r>
            <a:br>
              <a:rPr lang="it-IT" sz="1800" b="1" dirty="0" smtClean="0"/>
            </a:br>
            <a:r>
              <a:rPr lang="it-IT" sz="1800" b="1" dirty="0" smtClean="0"/>
              <a:t>LE POSSIBILI CAUSE</a:t>
            </a:r>
            <a:endParaRPr lang="it-IT" sz="1800" b="1" dirty="0"/>
          </a:p>
        </p:txBody>
      </p:sp>
      <p:sp>
        <p:nvSpPr>
          <p:cNvPr id="3" name="Segnaposto contenuto 2"/>
          <p:cNvSpPr>
            <a:spLocks noGrp="1"/>
          </p:cNvSpPr>
          <p:nvPr>
            <p:ph idx="1"/>
          </p:nvPr>
        </p:nvSpPr>
        <p:spPr>
          <a:xfrm>
            <a:off x="251520" y="836712"/>
            <a:ext cx="8435280" cy="5544616"/>
          </a:xfrm>
        </p:spPr>
        <p:txBody>
          <a:bodyPr anchor="ctr">
            <a:normAutofit/>
          </a:bodyPr>
          <a:lstStyle/>
          <a:p>
            <a:pPr algn="just">
              <a:lnSpc>
                <a:spcPct val="80000"/>
              </a:lnSpc>
              <a:spcBef>
                <a:spcPts val="0"/>
              </a:spcBef>
              <a:spcAft>
                <a:spcPts val="600"/>
              </a:spcAft>
              <a:buFont typeface="Wingdings" pitchFamily="2" charset="2"/>
              <a:buChar char="Ø"/>
            </a:pPr>
            <a:r>
              <a:rPr lang="it-IT" sz="2000" dirty="0" smtClean="0"/>
              <a:t>La partecipazione non è “strettamente necessaria” o “indispensabile” alle finalità istituzionali dell’ente locale (art. 3 della L 244/2007; art. 1, comma 611, della L 190/2014; art. 4 del nuovo Tu)</a:t>
            </a:r>
          </a:p>
          <a:p>
            <a:pPr algn="just">
              <a:lnSpc>
                <a:spcPct val="80000"/>
              </a:lnSpc>
              <a:spcBef>
                <a:spcPts val="0"/>
              </a:spcBef>
              <a:spcAft>
                <a:spcPts val="600"/>
              </a:spcAft>
              <a:buFont typeface="Wingdings" pitchFamily="2" charset="2"/>
              <a:buChar char="Ø"/>
            </a:pPr>
            <a:r>
              <a:rPr lang="it-IT" sz="2000" dirty="0" smtClean="0"/>
              <a:t>La società ha solo amministratori, o ha più amministratori che dipendenti (art. 1, comma 611, della L 190/2014; art. 20, comma 2, del nuovo Tu)</a:t>
            </a:r>
          </a:p>
          <a:p>
            <a:pPr algn="just">
              <a:lnSpc>
                <a:spcPct val="80000"/>
              </a:lnSpc>
              <a:spcBef>
                <a:spcPts val="0"/>
              </a:spcBef>
              <a:spcAft>
                <a:spcPts val="600"/>
              </a:spcAft>
              <a:buFont typeface="Wingdings" pitchFamily="2" charset="2"/>
              <a:buChar char="Ø"/>
            </a:pPr>
            <a:r>
              <a:rPr lang="it-IT" sz="2000" dirty="0" smtClean="0"/>
              <a:t>La società svolge attività analoga o similare a quelle svolte da un’altro organismo partecipato dell’ente (art. 1, comma 611, della L 190/2014 e art. 20, comma 2, del nuovo Tu)</a:t>
            </a:r>
          </a:p>
          <a:p>
            <a:pPr algn="just">
              <a:lnSpc>
                <a:spcPct val="80000"/>
              </a:lnSpc>
              <a:spcBef>
                <a:spcPts val="0"/>
              </a:spcBef>
              <a:spcAft>
                <a:spcPts val="600"/>
              </a:spcAft>
              <a:buFont typeface="Wingdings" pitchFamily="2" charset="2"/>
              <a:buChar char="Ø"/>
            </a:pPr>
            <a:r>
              <a:rPr lang="it-IT" sz="2000" dirty="0" smtClean="0"/>
              <a:t>La società ha conseguito un fatturato medio inferiore a un milione di euro nell’ultimo triennio (art. 20, comma 2, del nuovo Tu)</a:t>
            </a:r>
          </a:p>
          <a:p>
            <a:pPr algn="just">
              <a:lnSpc>
                <a:spcPct val="80000"/>
              </a:lnSpc>
              <a:spcBef>
                <a:spcPts val="0"/>
              </a:spcBef>
              <a:spcAft>
                <a:spcPts val="600"/>
              </a:spcAft>
              <a:buFont typeface="Wingdings" pitchFamily="2" charset="2"/>
              <a:buChar char="Ø"/>
            </a:pPr>
            <a:r>
              <a:rPr lang="it-IT" sz="2000" dirty="0" smtClean="0"/>
              <a:t>La società registra perdite reiterate per più di 3 esercizi (art. 6, comma 19 del Dl 78/2010 e art. 14, comma 5, del nuovo Tu)</a:t>
            </a:r>
          </a:p>
          <a:p>
            <a:pPr algn="just">
              <a:lnSpc>
                <a:spcPct val="80000"/>
              </a:lnSpc>
              <a:spcBef>
                <a:spcPts val="0"/>
              </a:spcBef>
              <a:spcAft>
                <a:spcPts val="1200"/>
              </a:spcAft>
              <a:buFont typeface="Wingdings" pitchFamily="2" charset="2"/>
              <a:buChar char="Ø"/>
            </a:pPr>
            <a:r>
              <a:rPr lang="it-IT" sz="2000" dirty="0" smtClean="0"/>
              <a:t>La società non gestisce servizi pubblici locali e presenta un risultato negativo per 4 dei 5 esercizi precedenti (art. 1, comma 555, della L 147/2013 e art. 20, comma 2, del nuovo Tu)</a:t>
            </a:r>
          </a:p>
          <a:p>
            <a:pPr marL="0" indent="0" algn="just">
              <a:lnSpc>
                <a:spcPct val="80000"/>
              </a:lnSpc>
              <a:spcBef>
                <a:spcPts val="0"/>
              </a:spcBef>
              <a:spcAft>
                <a:spcPts val="600"/>
              </a:spcAft>
              <a:buNone/>
            </a:pPr>
            <a:r>
              <a:rPr lang="it-IT" sz="2000" dirty="0" smtClean="0"/>
              <a:t>Dopo la delibera consiliare che approva la liquidazione, il Cda convoca l’assemblea dei soci per la nomina del liquidatore, per poi procedere al pagamento dei creditori, al bilancio finale della liquidazione, al piano di riparto del residuo tra i soci e alla cancellazione della società dal registro delle imprese  </a:t>
            </a:r>
            <a:endParaRPr lang="it-IT" sz="2000" dirty="0"/>
          </a:p>
        </p:txBody>
      </p:sp>
      <p:sp>
        <p:nvSpPr>
          <p:cNvPr id="4" name="Segnaposto numero diapositiva 3"/>
          <p:cNvSpPr>
            <a:spLocks noGrp="1"/>
          </p:cNvSpPr>
          <p:nvPr>
            <p:ph type="sldNum" sz="quarter" idx="12"/>
          </p:nvPr>
        </p:nvSpPr>
        <p:spPr/>
        <p:txBody>
          <a:bodyPr/>
          <a:lstStyle/>
          <a:p>
            <a:fld id="{159966BA-077A-49B8-B1C6-0EE1899BF30C}" type="slidenum">
              <a:rPr lang="it-IT" smtClean="0"/>
              <a:pPr/>
              <a:t>44</a:t>
            </a:fld>
            <a:endParaRPr lang="it-IT"/>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576064"/>
          </a:xfrm>
        </p:spPr>
        <p:txBody>
          <a:bodyPr>
            <a:noAutofit/>
          </a:bodyPr>
          <a:lstStyle/>
          <a:p>
            <a:r>
              <a:rPr lang="it-IT" sz="1800" b="1" dirty="0" smtClean="0"/>
              <a:t>LO SFALCIO DELLE PARTECIPATE CON FATTURATO </a:t>
            </a:r>
            <a:br>
              <a:rPr lang="it-IT" sz="1800" b="1" dirty="0" smtClean="0"/>
            </a:br>
            <a:r>
              <a:rPr lang="it-IT" sz="1800" b="1" dirty="0" smtClean="0"/>
              <a:t>INFERIORE A UN MILIONE </a:t>
            </a:r>
            <a:r>
              <a:rPr lang="it-IT" sz="1800" b="1" dirty="0" err="1" smtClean="0"/>
              <a:t>DI</a:t>
            </a:r>
            <a:r>
              <a:rPr lang="it-IT" sz="1800" b="1" dirty="0" smtClean="0"/>
              <a:t> EURO: </a:t>
            </a:r>
            <a:r>
              <a:rPr lang="it-IT" sz="1800" b="1" u="sng" dirty="0" smtClean="0"/>
              <a:t>SCENARIO N.1</a:t>
            </a:r>
            <a:endParaRPr lang="it-IT" sz="1800" b="1" u="sng" dirty="0"/>
          </a:p>
        </p:txBody>
      </p:sp>
      <p:sp>
        <p:nvSpPr>
          <p:cNvPr id="3" name="Segnaposto contenuto 2"/>
          <p:cNvSpPr>
            <a:spLocks noGrp="1"/>
          </p:cNvSpPr>
          <p:nvPr>
            <p:ph idx="1"/>
          </p:nvPr>
        </p:nvSpPr>
        <p:spPr>
          <a:xfrm>
            <a:off x="179512" y="908720"/>
            <a:ext cx="8640960" cy="5472608"/>
          </a:xfrm>
        </p:spPr>
        <p:txBody>
          <a:bodyPr vert="horz" lIns="91440" tIns="45720" rIns="91440" bIns="45720" rtlCol="0" anchor="ctr">
            <a:normAutofit lnSpcReduction="10000"/>
          </a:bodyPr>
          <a:lstStyle/>
          <a:p>
            <a:pPr marL="273050" indent="-266700" algn="just">
              <a:lnSpc>
                <a:spcPct val="90000"/>
              </a:lnSpc>
              <a:spcBef>
                <a:spcPts val="0"/>
              </a:spcBef>
              <a:spcAft>
                <a:spcPts val="600"/>
              </a:spcAft>
              <a:buFont typeface="Wingdings" pitchFamily="2" charset="2"/>
              <a:buChar char="Ø"/>
              <a:tabLst>
                <a:tab pos="355600" algn="l"/>
              </a:tabLst>
            </a:pPr>
            <a:r>
              <a:rPr lang="it-IT" sz="1900" dirty="0" smtClean="0"/>
              <a:t>Secondo il piano </a:t>
            </a:r>
            <a:r>
              <a:rPr lang="it-IT" sz="1900" dirty="0" err="1" smtClean="0"/>
              <a:t>Cottarelli</a:t>
            </a:r>
            <a:r>
              <a:rPr lang="it-IT" sz="1900" dirty="0" smtClean="0"/>
              <a:t>, 2.545 partecipate non superano la soglia minima di fatturato, e sono destinate a chiudere già nel primo anno di entrata in vigore del TU</a:t>
            </a:r>
          </a:p>
          <a:p>
            <a:pPr marL="273050" indent="-266700" algn="just">
              <a:lnSpc>
                <a:spcPct val="90000"/>
              </a:lnSpc>
              <a:spcBef>
                <a:spcPts val="0"/>
              </a:spcBef>
              <a:spcAft>
                <a:spcPts val="600"/>
              </a:spcAft>
              <a:buFont typeface="Wingdings" pitchFamily="2" charset="2"/>
              <a:buChar char="Ø"/>
            </a:pPr>
            <a:r>
              <a:rPr lang="it-IT" sz="1900" dirty="0" smtClean="0"/>
              <a:t>Molti Comuni dovranno smantellare l’organizzazione del servizio pubblico locale fornito da una società partecipata efficiente, con l’onere di attivare </a:t>
            </a:r>
            <a:r>
              <a:rPr lang="it-IT" sz="1900" u="sng" dirty="0" smtClean="0"/>
              <a:t>processi di aggregazione, fusione o incorporazione societaria</a:t>
            </a:r>
            <a:r>
              <a:rPr lang="it-IT" sz="1900" dirty="0" smtClean="0"/>
              <a:t> (art. 20, comma 2, lett. g)</a:t>
            </a:r>
          </a:p>
          <a:p>
            <a:pPr marL="273050" indent="-266700" algn="just">
              <a:lnSpc>
                <a:spcPct val="90000"/>
              </a:lnSpc>
              <a:spcBef>
                <a:spcPts val="0"/>
              </a:spcBef>
              <a:spcAft>
                <a:spcPts val="600"/>
              </a:spcAft>
              <a:buFont typeface="Wingdings" pitchFamily="2" charset="2"/>
              <a:buChar char="Ø"/>
            </a:pPr>
            <a:r>
              <a:rPr lang="it-IT" sz="1900" dirty="0" smtClean="0"/>
              <a:t>I piccoli enti possono avviare un’indagine esplorativa, per accertare se sul territorio vi siano altre società partecipate che erogano servizi pubblici similari</a:t>
            </a:r>
          </a:p>
          <a:p>
            <a:pPr marL="273050" indent="-266700" algn="just">
              <a:lnSpc>
                <a:spcPct val="90000"/>
              </a:lnSpc>
              <a:spcBef>
                <a:spcPts val="0"/>
              </a:spcBef>
              <a:spcAft>
                <a:spcPts val="600"/>
              </a:spcAft>
              <a:buFont typeface="Wingdings" pitchFamily="2" charset="2"/>
              <a:buChar char="Ø"/>
            </a:pPr>
            <a:r>
              <a:rPr lang="it-IT" sz="1900" dirty="0" smtClean="0"/>
              <a:t>In tal caso, può sorgere una cooperazione istituzionale con un accordo di programma tra gli enti, ai sensi dell’articolo 34 del TUEL, che preveda:</a:t>
            </a:r>
          </a:p>
          <a:p>
            <a:pPr marL="627063" lvl="0" indent="-266700" algn="just">
              <a:lnSpc>
                <a:spcPct val="90000"/>
              </a:lnSpc>
              <a:spcBef>
                <a:spcPts val="0"/>
              </a:spcBef>
              <a:buFont typeface="Wingdings" pitchFamily="2" charset="2"/>
              <a:buChar char="q"/>
            </a:pPr>
            <a:r>
              <a:rPr lang="it-IT" sz="1900" dirty="0" smtClean="0"/>
              <a:t> il conferimento con perizia giurata, da parte del Comune socio, della società in house in altra società a partecipazione pubblica locale</a:t>
            </a:r>
          </a:p>
          <a:p>
            <a:pPr marL="627063" lvl="0" indent="-266700" algn="just">
              <a:lnSpc>
                <a:spcPct val="90000"/>
              </a:lnSpc>
              <a:spcBef>
                <a:spcPts val="0"/>
              </a:spcBef>
              <a:buFont typeface="Wingdings" pitchFamily="2" charset="2"/>
              <a:buChar char="q"/>
            </a:pPr>
            <a:r>
              <a:rPr lang="it-IT" sz="1900" dirty="0" smtClean="0"/>
              <a:t>il controvalore del conferimento potrà non essere in denaro, ma nella titolarità di una corrispondente quota che il Comune acquisisce nella società </a:t>
            </a:r>
            <a:r>
              <a:rPr lang="it-IT" sz="1900" dirty="0" err="1" smtClean="0"/>
              <a:t>conferitaria</a:t>
            </a:r>
            <a:endParaRPr lang="it-IT" sz="1900" dirty="0" smtClean="0"/>
          </a:p>
          <a:p>
            <a:pPr marL="627063" lvl="0" indent="-266700" algn="just">
              <a:lnSpc>
                <a:spcPct val="90000"/>
              </a:lnSpc>
              <a:spcBef>
                <a:spcPts val="0"/>
              </a:spcBef>
              <a:spcAft>
                <a:spcPts val="600"/>
              </a:spcAft>
              <a:buFont typeface="Wingdings" pitchFamily="2" charset="2"/>
              <a:buChar char="q"/>
            </a:pPr>
            <a:r>
              <a:rPr lang="it-IT" sz="1900" dirty="0" smtClean="0"/>
              <a:t>in ragione di tale quota, il Comune potrà continuare a beneficiare del servizio svolto dalla precedente società in house, divenuta società di secondo grado rispetto alla società acquirente</a:t>
            </a:r>
          </a:p>
          <a:p>
            <a:pPr marL="273050" indent="-266700" algn="just">
              <a:lnSpc>
                <a:spcPct val="90000"/>
              </a:lnSpc>
              <a:spcBef>
                <a:spcPts val="0"/>
              </a:spcBef>
              <a:spcAft>
                <a:spcPts val="600"/>
              </a:spcAft>
              <a:buFont typeface="Wingdings" pitchFamily="2" charset="2"/>
              <a:buChar char="Ø"/>
            </a:pPr>
            <a:r>
              <a:rPr lang="it-IT" sz="1900" dirty="0" smtClean="0"/>
              <a:t>Patti parasociali e appropriate modifiche statutarie potranno garantire gli standard del servizio, la governance societaria e il controllo analogo che il Comune interessato dovrà esercitare sulla società di cui è divenuto nuovo socio, in seno a una compagine societaria formata da una pluralità di enti pubblici</a:t>
            </a: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45</a:t>
            </a:fld>
            <a:endParaRPr lang="it-IT"/>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576064"/>
          </a:xfrm>
        </p:spPr>
        <p:txBody>
          <a:bodyPr>
            <a:normAutofit fontScale="90000"/>
          </a:bodyPr>
          <a:lstStyle/>
          <a:p>
            <a:r>
              <a:rPr lang="it-IT" sz="2000" b="1" dirty="0" smtClean="0"/>
              <a:t>I PROCESSI </a:t>
            </a:r>
            <a:r>
              <a:rPr lang="it-IT" sz="2000" b="1" dirty="0" err="1" smtClean="0"/>
              <a:t>DI</a:t>
            </a:r>
            <a:r>
              <a:rPr lang="it-IT" sz="2000" b="1" dirty="0" smtClean="0"/>
              <a:t> AGGREGAZIONE SUL TERRITORIO E </a:t>
            </a:r>
            <a:br>
              <a:rPr lang="it-IT" sz="2000" b="1" dirty="0" smtClean="0"/>
            </a:br>
            <a:r>
              <a:rPr lang="it-IT" sz="2000" b="1" dirty="0" smtClean="0"/>
              <a:t>IL “CONTROLLO ANALOGO” CONGIUNTO</a:t>
            </a:r>
            <a:endParaRPr lang="it-IT" sz="2000" b="1" dirty="0"/>
          </a:p>
        </p:txBody>
      </p:sp>
      <p:sp>
        <p:nvSpPr>
          <p:cNvPr id="3" name="Segnaposto contenuto 2"/>
          <p:cNvSpPr>
            <a:spLocks noGrp="1"/>
          </p:cNvSpPr>
          <p:nvPr>
            <p:ph idx="1"/>
          </p:nvPr>
        </p:nvSpPr>
        <p:spPr>
          <a:xfrm>
            <a:off x="323528" y="836712"/>
            <a:ext cx="8363272" cy="5544616"/>
          </a:xfrm>
        </p:spPr>
        <p:txBody>
          <a:bodyPr anchor="ctr">
            <a:noAutofit/>
          </a:bodyPr>
          <a:lstStyle/>
          <a:p>
            <a:pPr marL="342900" lvl="1" indent="-342900" algn="just">
              <a:lnSpc>
                <a:spcPct val="80000"/>
              </a:lnSpc>
              <a:spcBef>
                <a:spcPts val="0"/>
              </a:spcBef>
              <a:spcAft>
                <a:spcPts val="600"/>
              </a:spcAft>
              <a:buFont typeface="Wingdings" pitchFamily="2" charset="2"/>
              <a:buChar char="Ø"/>
            </a:pPr>
            <a:r>
              <a:rPr lang="it-IT" sz="2000" dirty="0" smtClean="0"/>
              <a:t>Il controllo analogo congiunto sussiste “se tutte le amministrazioni pubbliche partecipanti sono in grado di esercitare congiuntamente un’influenza determinante sugli obiettivi strategici e sulle decisioni significative della società controllata (art. 16, comma 2, lett. b) del Tu)</a:t>
            </a:r>
          </a:p>
          <a:p>
            <a:pPr algn="just">
              <a:lnSpc>
                <a:spcPct val="80000"/>
              </a:lnSpc>
              <a:spcBef>
                <a:spcPts val="0"/>
              </a:spcBef>
              <a:spcAft>
                <a:spcPts val="600"/>
              </a:spcAft>
              <a:buFont typeface="Wingdings" pitchFamily="2" charset="2"/>
              <a:buChar char="Ø"/>
            </a:pPr>
            <a:r>
              <a:rPr lang="it-IT" sz="2000" dirty="0" smtClean="0"/>
              <a:t>La sentenza CGCE 29.11.2012, C-183/11 ha legittimato la partecipazione congiunta di più soci nella società in house, con le seguenti avvertenze:</a:t>
            </a:r>
          </a:p>
          <a:p>
            <a:pPr marL="628650" lvl="0" indent="-355600" algn="just">
              <a:lnSpc>
                <a:spcPct val="80000"/>
              </a:lnSpc>
              <a:spcBef>
                <a:spcPts val="0"/>
              </a:spcBef>
              <a:spcAft>
                <a:spcPts val="600"/>
              </a:spcAft>
              <a:buFont typeface="Wingdings" pitchFamily="2" charset="2"/>
              <a:buChar char="q"/>
            </a:pPr>
            <a:r>
              <a:rPr lang="it-IT" sz="2000" dirty="0" smtClean="0"/>
              <a:t>il controllo analogo plurimo esercitato da più enti deve essere effettivo, e assumere un’influenza talmente determinante sugli obiettivi strategici, che la condizione è soddisfatta solo quando ciascuno degli enti “partecipi sia al capitale, sia agli organi direttivi” della società affidataria</a:t>
            </a:r>
          </a:p>
          <a:p>
            <a:pPr marL="628650" indent="-355600" algn="just">
              <a:lnSpc>
                <a:spcPct val="80000"/>
              </a:lnSpc>
              <a:spcBef>
                <a:spcPts val="0"/>
              </a:spcBef>
              <a:spcAft>
                <a:spcPts val="600"/>
              </a:spcAft>
              <a:buFont typeface="Wingdings" pitchFamily="2" charset="2"/>
              <a:buChar char="q"/>
            </a:pPr>
            <a:r>
              <a:rPr lang="it-IT" sz="2000" dirty="0" smtClean="0"/>
              <a:t>bisogna che gli enti sottoscrivano “un patto parasociale che conferisce loro il diritto di essere consultati, di nominare un membro del collegio sindacale e di designare un consigliere del Cda in accordo con gli altri Enti interessati”</a:t>
            </a:r>
          </a:p>
          <a:p>
            <a:pPr algn="just">
              <a:lnSpc>
                <a:spcPct val="80000"/>
              </a:lnSpc>
              <a:spcBef>
                <a:spcPts val="0"/>
              </a:spcBef>
              <a:spcAft>
                <a:spcPts val="600"/>
              </a:spcAft>
              <a:buFont typeface="Wingdings" pitchFamily="2" charset="2"/>
              <a:buChar char="Ø"/>
            </a:pPr>
            <a:r>
              <a:rPr lang="it-IT" sz="2000" dirty="0" smtClean="0"/>
              <a:t>La sentenza 8.2.2016, n. 120, del Tar Liguria ha affermato che la facoltà dell'ente di risolvere in via anticipata e unilaterale il contratto di servizio con la società, in difetto di suo tempestivo adeguamento alle direttive impartite (o di dolosa sottrazione alle previste forme di controllo), integra una clausola statutaria idonea a garantire il controllo analogo congiunto, anche in presenza di una partecipazione del tutto esigua</a:t>
            </a:r>
            <a:endParaRPr lang="it-IT" sz="2000" dirty="0"/>
          </a:p>
        </p:txBody>
      </p:sp>
      <p:sp>
        <p:nvSpPr>
          <p:cNvPr id="4" name="Segnaposto numero diapositiva 3"/>
          <p:cNvSpPr>
            <a:spLocks noGrp="1"/>
          </p:cNvSpPr>
          <p:nvPr>
            <p:ph type="sldNum" sz="quarter" idx="12"/>
          </p:nvPr>
        </p:nvSpPr>
        <p:spPr/>
        <p:txBody>
          <a:bodyPr/>
          <a:lstStyle/>
          <a:p>
            <a:fld id="{159966BA-077A-49B8-B1C6-0EE1899BF30C}" type="slidenum">
              <a:rPr lang="it-IT" smtClean="0"/>
              <a:pPr/>
              <a:t>46</a:t>
            </a:fld>
            <a:endParaRPr lang="it-IT"/>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720080"/>
          </a:xfrm>
        </p:spPr>
        <p:txBody>
          <a:bodyPr>
            <a:normAutofit/>
          </a:bodyPr>
          <a:lstStyle/>
          <a:p>
            <a:r>
              <a:rPr lang="it-IT" sz="1800" b="1" dirty="0" smtClean="0"/>
              <a:t>2/LO SFALCIO DELLE PARTECIPATE CON FATTURATO </a:t>
            </a:r>
            <a:br>
              <a:rPr lang="it-IT" sz="1800" b="1" dirty="0" smtClean="0"/>
            </a:br>
            <a:r>
              <a:rPr lang="it-IT" sz="1800" b="1" dirty="0" smtClean="0"/>
              <a:t>INFERIORE A UN MILIONE </a:t>
            </a:r>
            <a:r>
              <a:rPr lang="it-IT" sz="1800" b="1" dirty="0" err="1" smtClean="0"/>
              <a:t>DI</a:t>
            </a:r>
            <a:r>
              <a:rPr lang="it-IT" sz="1800" b="1" dirty="0" smtClean="0"/>
              <a:t> EURO: </a:t>
            </a:r>
            <a:r>
              <a:rPr lang="it-IT" sz="1800" b="1" u="sng" dirty="0" smtClean="0"/>
              <a:t>SCENARIO N.2</a:t>
            </a:r>
            <a:endParaRPr lang="it-IT" sz="1800" u="sng" dirty="0"/>
          </a:p>
        </p:txBody>
      </p:sp>
      <p:sp>
        <p:nvSpPr>
          <p:cNvPr id="3" name="Segnaposto contenuto 2"/>
          <p:cNvSpPr>
            <a:spLocks noGrp="1"/>
          </p:cNvSpPr>
          <p:nvPr>
            <p:ph idx="1"/>
          </p:nvPr>
        </p:nvSpPr>
        <p:spPr>
          <a:xfrm>
            <a:off x="323528" y="1124744"/>
            <a:ext cx="8363272" cy="5256584"/>
          </a:xfrm>
        </p:spPr>
        <p:txBody>
          <a:bodyPr anchor="ctr">
            <a:noAutofit/>
          </a:bodyPr>
          <a:lstStyle/>
          <a:p>
            <a:pPr algn="just">
              <a:lnSpc>
                <a:spcPct val="80000"/>
              </a:lnSpc>
              <a:buFont typeface="Wingdings" pitchFamily="2" charset="2"/>
              <a:buChar char="Ø"/>
            </a:pPr>
            <a:r>
              <a:rPr lang="it-IT" sz="2000" dirty="0" smtClean="0"/>
              <a:t>In alternativa ai processi di fusione societaria, i Comuni possono “salvare” le piccole società attuando conferimenti di ulteriori servizi e attività economiche, incrementando il loro fatturato fino alla soglia minima richiesta </a:t>
            </a:r>
          </a:p>
          <a:p>
            <a:pPr algn="just">
              <a:lnSpc>
                <a:spcPct val="80000"/>
              </a:lnSpc>
              <a:buFont typeface="Wingdings" pitchFamily="2" charset="2"/>
              <a:buChar char="Ø"/>
            </a:pPr>
            <a:r>
              <a:rPr lang="it-IT" sz="2000" dirty="0" smtClean="0"/>
              <a:t>In tal caso l’ente dovrà approvare un piano di razionalizzazione con indirizzi coerenti, individuando i segmenti delle attività e servizi attualmente svolti in economia dall’amministrazione, per i quali si intenda procedere all’esternalizzazione, previa valutazione – mediante apposito PEF – della sostenibilità della nuova gestione, nonché della convenienza economica della scelta in relazione alle sinergie ed economie di scala perseguibili</a:t>
            </a:r>
          </a:p>
          <a:p>
            <a:pPr algn="just">
              <a:lnSpc>
                <a:spcPct val="80000"/>
              </a:lnSpc>
              <a:buFont typeface="Wingdings" pitchFamily="2" charset="2"/>
              <a:buChar char="Ø"/>
            </a:pPr>
            <a:r>
              <a:rPr lang="it-IT" sz="2000" dirty="0" smtClean="0"/>
              <a:t>Il conferimento delle attività può comprendere anche dipendenti comunali addetti allo svolgimento delle attività individuate, facendo ricorso al conferimento di un ramo (pubblico) d’azienda nella società in house</a:t>
            </a:r>
          </a:p>
          <a:p>
            <a:pPr algn="just">
              <a:lnSpc>
                <a:spcPct val="80000"/>
              </a:lnSpc>
              <a:buFont typeface="Wingdings" pitchFamily="2" charset="2"/>
              <a:buChar char="Ø"/>
            </a:pPr>
            <a:r>
              <a:rPr lang="it-IT" sz="2000" dirty="0" smtClean="0"/>
              <a:t>Ai sensi dell’art. 31 del </a:t>
            </a:r>
            <a:r>
              <a:rPr lang="it-IT" sz="2000" dirty="0" err="1" smtClean="0"/>
              <a:t>dlgs</a:t>
            </a:r>
            <a:r>
              <a:rPr lang="it-IT" sz="2000" dirty="0" smtClean="0"/>
              <a:t> 165/2001 si applica l’articolo 2112 del c.c. e si osservano le procedure di informazione e consultazione  sindacale (art. 47 della legge 428/1990)</a:t>
            </a:r>
          </a:p>
          <a:p>
            <a:pPr algn="just">
              <a:lnSpc>
                <a:spcPct val="80000"/>
              </a:lnSpc>
              <a:buFont typeface="Wingdings" pitchFamily="2" charset="2"/>
              <a:buChar char="Ø"/>
            </a:pPr>
            <a:r>
              <a:rPr lang="it-IT" sz="2000" dirty="0" smtClean="0"/>
              <a:t>L’art. 2112 può applicarsi in presenza di un processo di esternalizzazione che abbia per oggetto “un’entità dotata di autonomia ed unitaria organizzazione” identificabile come ramo d’azienda e soltanto “a senso unico”, ossia rispetto al trasferimento di attività e al passaggio di personale dall’ente pubblico all’ente privato, e non viceversa</a:t>
            </a:r>
            <a:endParaRPr lang="it-IT" sz="2000" dirty="0"/>
          </a:p>
        </p:txBody>
      </p:sp>
      <p:sp>
        <p:nvSpPr>
          <p:cNvPr id="4" name="Segnaposto numero diapositiva 3"/>
          <p:cNvSpPr>
            <a:spLocks noGrp="1"/>
          </p:cNvSpPr>
          <p:nvPr>
            <p:ph type="sldNum" sz="quarter" idx="12"/>
          </p:nvPr>
        </p:nvSpPr>
        <p:spPr/>
        <p:txBody>
          <a:bodyPr/>
          <a:lstStyle/>
          <a:p>
            <a:fld id="{159966BA-077A-49B8-B1C6-0EE1899BF30C}" type="slidenum">
              <a:rPr lang="it-IT" smtClean="0"/>
              <a:pPr/>
              <a:t>47</a:t>
            </a:fld>
            <a:endParaRPr lang="it-IT"/>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88640"/>
            <a:ext cx="7772400" cy="648073"/>
          </a:xfrm>
        </p:spPr>
        <p:txBody>
          <a:bodyPr>
            <a:normAutofit fontScale="90000"/>
          </a:bodyPr>
          <a:lstStyle/>
          <a:p>
            <a:r>
              <a:rPr lang="it-IT" sz="2000" b="1" dirty="0" smtClean="0"/>
              <a:t>LE FINALITÀ DELL’ENTE E LE PARTECIPAZIONI CONSENTITE -  L’ONERE </a:t>
            </a:r>
            <a:r>
              <a:rPr lang="it-IT" sz="2000" b="1" dirty="0" err="1" smtClean="0"/>
              <a:t>DI</a:t>
            </a:r>
            <a:r>
              <a:rPr lang="it-IT" sz="2000" b="1" dirty="0" smtClean="0"/>
              <a:t> MOTIVAZIONE ANALITICA (</a:t>
            </a:r>
            <a:r>
              <a:rPr lang="it-IT" sz="2000" b="1" dirty="0" err="1" smtClean="0"/>
              <a:t>ARTT</a:t>
            </a:r>
            <a:r>
              <a:rPr lang="it-IT" sz="2000" b="1" dirty="0" smtClean="0"/>
              <a:t>. 3, 4 e 5 del TU)</a:t>
            </a:r>
            <a:endParaRPr lang="it-IT" sz="2000" b="1" dirty="0"/>
          </a:p>
        </p:txBody>
      </p:sp>
      <p:sp>
        <p:nvSpPr>
          <p:cNvPr id="3" name="Sottotitolo 2"/>
          <p:cNvSpPr>
            <a:spLocks noGrp="1"/>
          </p:cNvSpPr>
          <p:nvPr>
            <p:ph type="subTitle" idx="1"/>
          </p:nvPr>
        </p:nvSpPr>
        <p:spPr>
          <a:xfrm>
            <a:off x="323528" y="1052736"/>
            <a:ext cx="8496944" cy="5328592"/>
          </a:xfrm>
        </p:spPr>
        <p:txBody>
          <a:bodyPr anchor="ctr">
            <a:noAutofit/>
          </a:bodyPr>
          <a:lstStyle/>
          <a:p>
            <a:pPr marL="266700" indent="-266700" algn="just">
              <a:lnSpc>
                <a:spcPct val="80000"/>
              </a:lnSpc>
              <a:spcBef>
                <a:spcPts val="0"/>
              </a:spcBef>
              <a:spcAft>
                <a:spcPts val="600"/>
              </a:spcAft>
              <a:buFont typeface="Wingdings" pitchFamily="2" charset="2"/>
              <a:buChar char="Ø"/>
            </a:pPr>
            <a:r>
              <a:rPr lang="it-IT" sz="2000" dirty="0" smtClean="0">
                <a:solidFill>
                  <a:schemeClr val="tx1"/>
                </a:solidFill>
              </a:rPr>
              <a:t>Gli Enti non possono costituire società aventi per oggetto attività di produzione di beni e di servizi non strettamente necessarie per il perseguimento delle loro finalità istituzionali, né acquisire o mantenere partecipazioni, anche di minoranza, in tali società (sola deroga prevista per investimenti destinati a valorizzare il patrimonio immobiliare)</a:t>
            </a:r>
          </a:p>
          <a:p>
            <a:pPr marL="266700" indent="-266700" algn="just">
              <a:lnSpc>
                <a:spcPct val="80000"/>
              </a:lnSpc>
              <a:spcBef>
                <a:spcPts val="0"/>
              </a:spcBef>
              <a:spcAft>
                <a:spcPts val="600"/>
              </a:spcAft>
              <a:buFont typeface="Wingdings" pitchFamily="2" charset="2"/>
              <a:buChar char="Ø"/>
            </a:pPr>
            <a:r>
              <a:rPr lang="it-IT" sz="2000" dirty="0" smtClean="0">
                <a:solidFill>
                  <a:schemeClr val="tx1"/>
                </a:solidFill>
              </a:rPr>
              <a:t>Sono consentite le partecipazioni per lo svolgimento delle seguenti attività:</a:t>
            </a:r>
          </a:p>
          <a:p>
            <a:pPr marL="533400" indent="-355600" algn="just">
              <a:lnSpc>
                <a:spcPct val="80000"/>
              </a:lnSpc>
              <a:spcBef>
                <a:spcPts val="0"/>
              </a:spcBef>
              <a:buFont typeface="Wingdings" pitchFamily="2" charset="2"/>
              <a:buChar char="q"/>
            </a:pPr>
            <a:r>
              <a:rPr lang="it-IT" sz="2000" dirty="0" smtClean="0">
                <a:solidFill>
                  <a:schemeClr val="tx1"/>
                </a:solidFill>
              </a:rPr>
              <a:t>Produzione di servizi di interesse generale</a:t>
            </a:r>
          </a:p>
          <a:p>
            <a:pPr marL="533400" indent="-355600" algn="just">
              <a:lnSpc>
                <a:spcPct val="80000"/>
              </a:lnSpc>
              <a:spcBef>
                <a:spcPts val="0"/>
              </a:spcBef>
              <a:buFont typeface="Wingdings" pitchFamily="2" charset="2"/>
              <a:buChar char="q"/>
            </a:pPr>
            <a:r>
              <a:rPr lang="it-IT" sz="2000" dirty="0" smtClean="0">
                <a:solidFill>
                  <a:schemeClr val="tx1"/>
                </a:solidFill>
              </a:rPr>
              <a:t>Progettazione e realizzazione di un’opera pubblica sulla base di un accordo di programma tra Enti</a:t>
            </a:r>
          </a:p>
          <a:p>
            <a:pPr marL="533400" indent="-355600" algn="just">
              <a:lnSpc>
                <a:spcPct val="80000"/>
              </a:lnSpc>
              <a:spcBef>
                <a:spcPts val="0"/>
              </a:spcBef>
              <a:buFont typeface="Wingdings" pitchFamily="2" charset="2"/>
              <a:buChar char="q"/>
            </a:pPr>
            <a:r>
              <a:rPr lang="it-IT" sz="2000" dirty="0" smtClean="0">
                <a:solidFill>
                  <a:schemeClr val="tx1"/>
                </a:solidFill>
              </a:rPr>
              <a:t>Realizzazione e gestione di un’opera o servizio d’interesse generale in partnership con un imprenditore privato  selezionato con gara pubblica</a:t>
            </a:r>
          </a:p>
          <a:p>
            <a:pPr marL="533400" indent="-355600" algn="just">
              <a:lnSpc>
                <a:spcPct val="80000"/>
              </a:lnSpc>
              <a:spcBef>
                <a:spcPts val="0"/>
              </a:spcBef>
              <a:buFont typeface="Wingdings" pitchFamily="2" charset="2"/>
              <a:buChar char="q"/>
            </a:pPr>
            <a:r>
              <a:rPr lang="it-IT" sz="2000" dirty="0" smtClean="0">
                <a:solidFill>
                  <a:schemeClr val="tx1"/>
                </a:solidFill>
              </a:rPr>
              <a:t>Autoproduzione di beni o servizi strumentali all’ente o enti soci</a:t>
            </a:r>
          </a:p>
          <a:p>
            <a:pPr marL="533400" indent="-355600" algn="just">
              <a:lnSpc>
                <a:spcPct val="80000"/>
              </a:lnSpc>
              <a:spcBef>
                <a:spcPts val="0"/>
              </a:spcBef>
              <a:spcAft>
                <a:spcPts val="600"/>
              </a:spcAft>
              <a:buFont typeface="Wingdings" pitchFamily="2" charset="2"/>
              <a:buChar char="q"/>
            </a:pPr>
            <a:r>
              <a:rPr lang="it-IT" sz="2000" dirty="0" smtClean="0">
                <a:solidFill>
                  <a:schemeClr val="tx1"/>
                </a:solidFill>
              </a:rPr>
              <a:t>Servizi di committenza</a:t>
            </a:r>
          </a:p>
          <a:p>
            <a:pPr marL="266700" indent="-266700" algn="just">
              <a:lnSpc>
                <a:spcPct val="80000"/>
              </a:lnSpc>
              <a:spcBef>
                <a:spcPts val="0"/>
              </a:spcBef>
              <a:spcAft>
                <a:spcPts val="600"/>
              </a:spcAft>
              <a:buFont typeface="Wingdings" pitchFamily="2" charset="2"/>
              <a:buChar char="Ø"/>
            </a:pPr>
            <a:r>
              <a:rPr lang="it-IT" sz="2000" u="sng" dirty="0" smtClean="0">
                <a:solidFill>
                  <a:schemeClr val="tx1"/>
                </a:solidFill>
              </a:rPr>
              <a:t>Onere di motivazione analitica per la delibera che costituisce la società pubblica,</a:t>
            </a:r>
            <a:r>
              <a:rPr lang="it-IT" sz="2000" dirty="0" smtClean="0">
                <a:solidFill>
                  <a:schemeClr val="tx1"/>
                </a:solidFill>
              </a:rPr>
              <a:t> anche in rapporto ai principi di efficienza, efficacia ed economicità</a:t>
            </a:r>
          </a:p>
          <a:p>
            <a:pPr marL="266700" indent="-266700" algn="just">
              <a:lnSpc>
                <a:spcPct val="80000"/>
              </a:lnSpc>
              <a:spcBef>
                <a:spcPts val="0"/>
              </a:spcBef>
              <a:spcAft>
                <a:spcPts val="600"/>
              </a:spcAft>
              <a:buFont typeface="Wingdings" pitchFamily="2" charset="2"/>
              <a:buChar char="Ø"/>
            </a:pPr>
            <a:r>
              <a:rPr lang="it-IT" sz="2000" u="sng" dirty="0" smtClean="0">
                <a:solidFill>
                  <a:schemeClr val="tx1"/>
                </a:solidFill>
              </a:rPr>
              <a:t>Obbligo di inviare alla sezione della </a:t>
            </a:r>
            <a:r>
              <a:rPr lang="it-IT" sz="2000" u="sng" dirty="0" err="1" smtClean="0">
                <a:solidFill>
                  <a:schemeClr val="tx1"/>
                </a:solidFill>
              </a:rPr>
              <a:t>CdC</a:t>
            </a:r>
            <a:r>
              <a:rPr lang="it-IT" sz="2000" u="sng" dirty="0" smtClean="0">
                <a:solidFill>
                  <a:schemeClr val="tx1"/>
                </a:solidFill>
              </a:rPr>
              <a:t> lo schema di delibera che costituisce la società o acquisisce la partecipazione,</a:t>
            </a:r>
            <a:r>
              <a:rPr lang="it-IT" sz="2000" dirty="0" smtClean="0">
                <a:solidFill>
                  <a:schemeClr val="tx1"/>
                </a:solidFill>
              </a:rPr>
              <a:t> per valutazione di congruenza con il piano di razionalizzazione – la </a:t>
            </a:r>
            <a:r>
              <a:rPr lang="it-IT" sz="2000" dirty="0" err="1" smtClean="0">
                <a:solidFill>
                  <a:schemeClr val="tx1"/>
                </a:solidFill>
              </a:rPr>
              <a:t>CdC</a:t>
            </a:r>
            <a:r>
              <a:rPr lang="it-IT" sz="2000" dirty="0" smtClean="0">
                <a:solidFill>
                  <a:schemeClr val="tx1"/>
                </a:solidFill>
              </a:rPr>
              <a:t> può fare rilevi entro 30 </a:t>
            </a:r>
            <a:r>
              <a:rPr lang="it-IT" sz="2000" dirty="0" err="1" smtClean="0">
                <a:solidFill>
                  <a:schemeClr val="tx1"/>
                </a:solidFill>
              </a:rPr>
              <a:t>gg</a:t>
            </a:r>
            <a:endParaRPr lang="it-IT" sz="2000" dirty="0" smtClean="0">
              <a:solidFill>
                <a:schemeClr val="tx1"/>
              </a:solidFill>
            </a:endParaRPr>
          </a:p>
          <a:p>
            <a:pPr marL="266700" indent="-266700" algn="just">
              <a:lnSpc>
                <a:spcPct val="80000"/>
              </a:lnSpc>
              <a:spcBef>
                <a:spcPts val="0"/>
              </a:spcBef>
              <a:spcAft>
                <a:spcPts val="600"/>
              </a:spcAft>
              <a:buFont typeface="Wingdings" pitchFamily="2" charset="2"/>
              <a:buChar char="Ø"/>
            </a:pPr>
            <a:r>
              <a:rPr lang="it-IT" sz="2000" u="sng" dirty="0" smtClean="0">
                <a:solidFill>
                  <a:schemeClr val="tx1"/>
                </a:solidFill>
              </a:rPr>
              <a:t>Obbligo di inviare successivamente le delibere  </a:t>
            </a:r>
            <a:r>
              <a:rPr lang="it-IT" sz="2000" dirty="0" smtClean="0">
                <a:solidFill>
                  <a:schemeClr val="tx1"/>
                </a:solidFill>
              </a:rPr>
              <a:t>comunali </a:t>
            </a:r>
            <a:r>
              <a:rPr lang="it-IT" sz="2000" u="sng" dirty="0" smtClean="0">
                <a:solidFill>
                  <a:schemeClr val="tx1"/>
                </a:solidFill>
              </a:rPr>
              <a:t>all’Antitrust</a:t>
            </a:r>
            <a:r>
              <a:rPr lang="it-IT" sz="2000" dirty="0" smtClean="0">
                <a:solidFill>
                  <a:schemeClr val="tx1"/>
                </a:solidFill>
              </a:rPr>
              <a:t>, per  verifica e controllo in rapporto alle norme poste a tutela della concorrenza </a:t>
            </a:r>
            <a:endParaRPr lang="it-IT" sz="2000" dirty="0">
              <a:solidFill>
                <a:schemeClr val="tx1"/>
              </a:solidFill>
            </a:endParaRP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48</a:t>
            </a:fld>
            <a:endParaRPr lang="it-IT"/>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504056"/>
          </a:xfrm>
        </p:spPr>
        <p:txBody>
          <a:bodyPr>
            <a:noAutofit/>
          </a:bodyPr>
          <a:lstStyle/>
          <a:p>
            <a:r>
              <a:rPr lang="it-IT" sz="1800" b="1" dirty="0" smtClean="0"/>
              <a:t>LE PROCEDURE </a:t>
            </a:r>
            <a:r>
              <a:rPr lang="it-IT" sz="1800" b="1" dirty="0" err="1" smtClean="0"/>
              <a:t>DI</a:t>
            </a:r>
            <a:r>
              <a:rPr lang="it-IT" sz="1800" b="1" dirty="0" smtClean="0"/>
              <a:t> AUTORIZZAZIONE </a:t>
            </a:r>
            <a:br>
              <a:rPr lang="it-IT" sz="1800" b="1" dirty="0" smtClean="0"/>
            </a:br>
            <a:r>
              <a:rPr lang="it-IT" sz="1800" b="1" dirty="0" smtClean="0"/>
              <a:t>PER L’ASSUNZIONE E LA GESTIONE </a:t>
            </a:r>
            <a:r>
              <a:rPr lang="it-IT" sz="1800" b="1" dirty="0" err="1" smtClean="0"/>
              <a:t>DI</a:t>
            </a:r>
            <a:r>
              <a:rPr lang="it-IT" sz="1800" b="1" dirty="0" smtClean="0"/>
              <a:t> PARTECIPAZIONI</a:t>
            </a:r>
            <a:endParaRPr lang="it-IT" sz="1800" b="1" dirty="0"/>
          </a:p>
        </p:txBody>
      </p:sp>
      <p:sp>
        <p:nvSpPr>
          <p:cNvPr id="3" name="Segnaposto contenuto 2"/>
          <p:cNvSpPr>
            <a:spLocks noGrp="1"/>
          </p:cNvSpPr>
          <p:nvPr>
            <p:ph idx="1"/>
          </p:nvPr>
        </p:nvSpPr>
        <p:spPr>
          <a:xfrm>
            <a:off x="251520" y="836712"/>
            <a:ext cx="8568952" cy="5328592"/>
          </a:xfrm>
        </p:spPr>
        <p:txBody>
          <a:bodyPr anchor="ctr">
            <a:noAutofit/>
          </a:bodyPr>
          <a:lstStyle/>
          <a:p>
            <a:pPr marL="266700" indent="-266700" algn="just">
              <a:lnSpc>
                <a:spcPct val="80000"/>
              </a:lnSpc>
              <a:spcBef>
                <a:spcPts val="0"/>
              </a:spcBef>
              <a:spcAft>
                <a:spcPts val="600"/>
              </a:spcAft>
              <a:buFont typeface="Wingdings" pitchFamily="2" charset="2"/>
              <a:buChar char="Ø"/>
              <a:tabLst>
                <a:tab pos="177800" algn="l"/>
              </a:tabLst>
            </a:pPr>
            <a:r>
              <a:rPr lang="it-IT" sz="2000" dirty="0" smtClean="0"/>
              <a:t>L’”onere di motivazione analitica” significa dimostrare la compatibilità dell'intervento finanziario e di convenienza economica “in considerazione della possibilità di destinazione alternativa delle risorse pubbliche impegnate” – si incide così nel processo di formazione della volontà  dell’ente per arginare il fenomeno della proliferazione delle partecipate</a:t>
            </a:r>
          </a:p>
          <a:p>
            <a:pPr marL="266700" indent="-266700" algn="just">
              <a:lnSpc>
                <a:spcPct val="80000"/>
              </a:lnSpc>
              <a:spcBef>
                <a:spcPts val="0"/>
              </a:spcBef>
              <a:spcAft>
                <a:spcPts val="600"/>
              </a:spcAft>
              <a:buFont typeface="Wingdings" pitchFamily="2" charset="2"/>
              <a:buChar char="Ø"/>
              <a:tabLst>
                <a:tab pos="177800" algn="l"/>
              </a:tabLst>
            </a:pPr>
            <a:r>
              <a:rPr lang="it-IT" sz="2000" dirty="0" smtClean="0"/>
              <a:t>Il provvedimento di costituzione di una società è adottato con </a:t>
            </a:r>
            <a:r>
              <a:rPr lang="it-IT" sz="2000" u="sng" dirty="0" smtClean="0"/>
              <a:t>deliberazione motivata del consiglio comunale </a:t>
            </a:r>
            <a:r>
              <a:rPr lang="it-IT" sz="2000" dirty="0" smtClean="0"/>
              <a:t>– in caso contrario si prevede nullità o annullabilità degli atti societari, con rinvio agli artt.1420, 1446 e 2332 del codice civile (art. 7, commi 1 e 6 del TU)</a:t>
            </a:r>
          </a:p>
          <a:p>
            <a:pPr marL="266700" indent="-266700" algn="just">
              <a:lnSpc>
                <a:spcPct val="80000"/>
              </a:lnSpc>
              <a:spcBef>
                <a:spcPts val="0"/>
              </a:spcBef>
              <a:spcAft>
                <a:spcPts val="600"/>
              </a:spcAft>
              <a:buFont typeface="Wingdings" pitchFamily="2" charset="2"/>
              <a:buChar char="Ø"/>
              <a:tabLst>
                <a:tab pos="177800" algn="l"/>
              </a:tabLst>
            </a:pPr>
            <a:r>
              <a:rPr lang="it-IT" sz="2000" dirty="0" smtClean="0"/>
              <a:t>Secondo l’art. 7, comma 7, le medesime modalità si adottano:</a:t>
            </a:r>
          </a:p>
          <a:p>
            <a:pPr marL="622300" indent="-355600" algn="just">
              <a:lnSpc>
                <a:spcPct val="80000"/>
              </a:lnSpc>
              <a:spcBef>
                <a:spcPts val="0"/>
              </a:spcBef>
              <a:buFont typeface="Wingdings" pitchFamily="2" charset="2"/>
              <a:buChar char="q"/>
              <a:tabLst>
                <a:tab pos="723900" algn="l"/>
              </a:tabLst>
            </a:pPr>
            <a:r>
              <a:rPr lang="it-IT" sz="2000" dirty="0" smtClean="0"/>
              <a:t>Le modifiche sostanziali dell’oggetto sociale </a:t>
            </a:r>
          </a:p>
          <a:p>
            <a:pPr marL="622300" indent="-355600" algn="just">
              <a:lnSpc>
                <a:spcPct val="80000"/>
              </a:lnSpc>
              <a:spcBef>
                <a:spcPts val="0"/>
              </a:spcBef>
              <a:buFont typeface="Wingdings" pitchFamily="2" charset="2"/>
              <a:buChar char="q"/>
              <a:tabLst>
                <a:tab pos="723900" algn="l"/>
              </a:tabLst>
            </a:pPr>
            <a:r>
              <a:rPr lang="it-IT" sz="2000" dirty="0" smtClean="0"/>
              <a:t>La trasformazione della società</a:t>
            </a:r>
          </a:p>
          <a:p>
            <a:pPr marL="622300" indent="-355600" algn="just">
              <a:lnSpc>
                <a:spcPct val="80000"/>
              </a:lnSpc>
              <a:spcBef>
                <a:spcPts val="0"/>
              </a:spcBef>
              <a:buFont typeface="Wingdings" pitchFamily="2" charset="2"/>
              <a:buChar char="q"/>
              <a:tabLst>
                <a:tab pos="723900" algn="l"/>
              </a:tabLst>
            </a:pPr>
            <a:r>
              <a:rPr lang="it-IT" sz="2000" dirty="0" smtClean="0"/>
              <a:t>Il trasferimento della sede sociale all’estero</a:t>
            </a:r>
          </a:p>
          <a:p>
            <a:pPr marL="622300" indent="-355600" algn="just">
              <a:lnSpc>
                <a:spcPct val="80000"/>
              </a:lnSpc>
              <a:spcBef>
                <a:spcPts val="0"/>
              </a:spcBef>
              <a:spcAft>
                <a:spcPts val="600"/>
              </a:spcAft>
              <a:buFont typeface="Wingdings" pitchFamily="2" charset="2"/>
              <a:buChar char="q"/>
              <a:tabLst>
                <a:tab pos="723900" algn="l"/>
              </a:tabLst>
            </a:pPr>
            <a:r>
              <a:rPr lang="it-IT" sz="2000" dirty="0" smtClean="0"/>
              <a:t>La revoca dello stato di liquidazione</a:t>
            </a:r>
          </a:p>
          <a:p>
            <a:pPr marL="266700" indent="-266700" algn="just">
              <a:lnSpc>
                <a:spcPct val="80000"/>
              </a:lnSpc>
              <a:spcBef>
                <a:spcPts val="0"/>
              </a:spcBef>
              <a:spcAft>
                <a:spcPts val="600"/>
              </a:spcAft>
              <a:buFont typeface="Wingdings" pitchFamily="2" charset="2"/>
              <a:buChar char="Ø"/>
              <a:tabLst>
                <a:tab pos="177800" algn="l"/>
              </a:tabLst>
            </a:pPr>
            <a:r>
              <a:rPr lang="it-IT" sz="2000" dirty="0" smtClean="0"/>
              <a:t>Le operazioni che comportino l’acquisto da parte di ente di partecipazioni in società già esistenti sono deliberate  dal consiglio comunale – </a:t>
            </a:r>
            <a:r>
              <a:rPr lang="it-IT" sz="2000" u="sng" dirty="0" smtClean="0"/>
              <a:t>in caso di mancanza o invalidità del relativo provvedimento il contratto di acquisto è inefficace</a:t>
            </a:r>
            <a:r>
              <a:rPr lang="it-IT" sz="2000" dirty="0" smtClean="0"/>
              <a:t> (art.8 del TU)</a:t>
            </a:r>
          </a:p>
          <a:p>
            <a:pPr marL="266700" indent="-266700" algn="just">
              <a:lnSpc>
                <a:spcPct val="80000"/>
              </a:lnSpc>
              <a:spcBef>
                <a:spcPts val="0"/>
              </a:spcBef>
              <a:spcAft>
                <a:spcPts val="600"/>
              </a:spcAft>
              <a:buFont typeface="Wingdings" pitchFamily="2" charset="2"/>
              <a:buChar char="Ø"/>
              <a:tabLst>
                <a:tab pos="177800" algn="l"/>
              </a:tabLst>
            </a:pPr>
            <a:r>
              <a:rPr lang="it-IT" sz="2000" dirty="0" smtClean="0"/>
              <a:t>Per le partecipazioni degli enti i diritti dell’azionista sono esercitati dal </a:t>
            </a:r>
            <a:r>
              <a:rPr lang="it-IT" sz="2000" u="sng" dirty="0" smtClean="0"/>
              <a:t>sindaco</a:t>
            </a:r>
            <a:r>
              <a:rPr lang="it-IT" sz="2000" dirty="0" smtClean="0"/>
              <a:t> o da un suo delegato (art. 9, comma 3, del TU)</a:t>
            </a: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49</a:t>
            </a:fld>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457200" y="260350"/>
            <a:ext cx="8229600" cy="792163"/>
          </a:xfrm>
        </p:spPr>
        <p:txBody>
          <a:bodyPr>
            <a:normAutofit/>
          </a:bodyPr>
          <a:lstStyle/>
          <a:p>
            <a:pPr eaLnBrk="1" hangingPunct="1"/>
            <a:r>
              <a:rPr lang="it-IT" sz="2000" b="1" dirty="0" smtClean="0">
                <a:cs typeface="Times New Roman" pitchFamily="18" charset="0"/>
              </a:rPr>
              <a:t>ESTERNALIZZAZIONI IERI E OGGI:</a:t>
            </a:r>
            <a:br>
              <a:rPr lang="it-IT" sz="2000" b="1" dirty="0" smtClean="0">
                <a:cs typeface="Times New Roman" pitchFamily="18" charset="0"/>
              </a:rPr>
            </a:br>
            <a:r>
              <a:rPr lang="it-IT" sz="2000" b="1" dirty="0" smtClean="0">
                <a:cs typeface="Times New Roman" pitchFamily="18" charset="0"/>
              </a:rPr>
              <a:t>UN FENOMENO FUORI CONTROLLO</a:t>
            </a:r>
          </a:p>
        </p:txBody>
      </p:sp>
      <p:sp>
        <p:nvSpPr>
          <p:cNvPr id="46085" name="Rectangle 3"/>
          <p:cNvSpPr>
            <a:spLocks noGrp="1"/>
          </p:cNvSpPr>
          <p:nvPr>
            <p:ph idx="1"/>
          </p:nvPr>
        </p:nvSpPr>
        <p:spPr>
          <a:xfrm>
            <a:off x="395288" y="1052736"/>
            <a:ext cx="8362950" cy="5255989"/>
          </a:xfrm>
        </p:spPr>
        <p:txBody>
          <a:bodyPr rtlCol="0" anchor="ctr">
            <a:noAutofit/>
          </a:bodyPr>
          <a:lstStyle/>
          <a:p>
            <a:pPr marL="355600" indent="-355600" algn="just" eaLnBrk="1" fontAlgn="auto" hangingPunct="1">
              <a:lnSpc>
                <a:spcPct val="90000"/>
              </a:lnSpc>
              <a:spcBef>
                <a:spcPts val="0"/>
              </a:spcBef>
              <a:spcAft>
                <a:spcPts val="1200"/>
              </a:spcAft>
              <a:buFont typeface="Wingdings" pitchFamily="2" charset="2"/>
              <a:buChar char="Ø"/>
              <a:defRPr/>
            </a:pPr>
            <a:r>
              <a:rPr lang="it-IT" sz="2200" dirty="0" smtClean="0"/>
              <a:t>Verso la fine del  XX secolo, si verifica </a:t>
            </a:r>
            <a:r>
              <a:rPr lang="it-IT" sz="2200" b="1" dirty="0" smtClean="0"/>
              <a:t>una proliferazione delle società pubbliche per la gestione di servizi locali </a:t>
            </a:r>
            <a:r>
              <a:rPr lang="it-IT" sz="2200" dirty="0" smtClean="0"/>
              <a:t>e</a:t>
            </a:r>
            <a:r>
              <a:rPr lang="it-IT" sz="2200" b="1" dirty="0" smtClean="0"/>
              <a:t> </a:t>
            </a:r>
            <a:r>
              <a:rPr lang="it-IT" sz="2200" dirty="0" smtClean="0"/>
              <a:t>per lo svolgimento di lavori pubblici</a:t>
            </a:r>
            <a:endParaRPr lang="it-IT" sz="2200" dirty="0" smtClean="0">
              <a:solidFill>
                <a:srgbClr val="000000"/>
              </a:solidFill>
              <a:cs typeface="Times New Roman" pitchFamily="18" charset="0"/>
            </a:endParaRPr>
          </a:p>
          <a:p>
            <a:pPr marL="355600" indent="-355600" algn="just" eaLnBrk="1" fontAlgn="auto" hangingPunct="1">
              <a:lnSpc>
                <a:spcPct val="90000"/>
              </a:lnSpc>
              <a:spcBef>
                <a:spcPts val="0"/>
              </a:spcBef>
              <a:spcAft>
                <a:spcPts val="1200"/>
              </a:spcAft>
              <a:buFont typeface="Wingdings" pitchFamily="2" charset="2"/>
              <a:buChar char="Ø"/>
              <a:defRPr/>
            </a:pPr>
            <a:r>
              <a:rPr lang="it-IT" sz="2200" dirty="0" smtClean="0"/>
              <a:t>L’espansione del fenomeno delle esternalizzazioni dei servizi comporta una larga diffusione dei modelli organizzativi sul territorio</a:t>
            </a:r>
          </a:p>
          <a:p>
            <a:pPr marL="355600" indent="-260350" algn="ctr" eaLnBrk="1" fontAlgn="auto" hangingPunct="1">
              <a:lnSpc>
                <a:spcPct val="90000"/>
              </a:lnSpc>
              <a:spcBef>
                <a:spcPts val="0"/>
              </a:spcBef>
              <a:spcAft>
                <a:spcPts val="1200"/>
              </a:spcAft>
              <a:buFont typeface="Arial" pitchFamily="34" charset="0"/>
              <a:buNone/>
              <a:defRPr/>
            </a:pPr>
            <a:r>
              <a:rPr lang="it-IT" sz="2200" dirty="0" smtClean="0"/>
              <a:t>    Ne deriva:</a:t>
            </a:r>
          </a:p>
          <a:p>
            <a:pPr marL="438150" algn="just" eaLnBrk="1" fontAlgn="auto" hangingPunct="1">
              <a:lnSpc>
                <a:spcPct val="90000"/>
              </a:lnSpc>
              <a:spcBef>
                <a:spcPts val="0"/>
              </a:spcBef>
              <a:spcAft>
                <a:spcPts val="1200"/>
              </a:spcAft>
              <a:buFont typeface="Wingdings" pitchFamily="2" charset="2"/>
              <a:buChar char="q"/>
              <a:defRPr/>
            </a:pPr>
            <a:r>
              <a:rPr lang="it-IT" sz="2200" dirty="0" smtClean="0">
                <a:solidFill>
                  <a:srgbClr val="000000"/>
                </a:solidFill>
                <a:cs typeface="Times New Roman" pitchFamily="18" charset="0"/>
              </a:rPr>
              <a:t>il progressivo abbandono delle gestioni in economia e l’affidamento delle relative attività ad aziende speciali e, in seguito, a società di capitali</a:t>
            </a:r>
          </a:p>
          <a:p>
            <a:pPr marL="438150" algn="just" eaLnBrk="1" fontAlgn="auto" hangingPunct="1">
              <a:lnSpc>
                <a:spcPct val="90000"/>
              </a:lnSpc>
              <a:spcBef>
                <a:spcPts val="0"/>
              </a:spcBef>
              <a:spcAft>
                <a:spcPts val="1200"/>
              </a:spcAft>
              <a:buFont typeface="Wingdings" pitchFamily="2" charset="2"/>
              <a:buChar char="q"/>
              <a:defRPr/>
            </a:pPr>
            <a:r>
              <a:rPr lang="it-IT" sz="2200" dirty="0" smtClean="0">
                <a:solidFill>
                  <a:srgbClr val="000000"/>
                </a:solidFill>
                <a:cs typeface="Times New Roman" pitchFamily="18" charset="0"/>
              </a:rPr>
              <a:t>l’assunzione, da parte dell’ente locale, di un ruolo forte di controllo sul sistema degli organismi strumentali e delle società partecipate, con l’esigenza di dare adeguata definizione alle relazioni di governance</a:t>
            </a:r>
          </a:p>
        </p:txBody>
      </p:sp>
      <p:sp>
        <p:nvSpPr>
          <p:cNvPr id="6" name="Segnaposto numero diapositiva 5"/>
          <p:cNvSpPr>
            <a:spLocks noGrp="1"/>
          </p:cNvSpPr>
          <p:nvPr>
            <p:ph type="sldNum" sz="quarter" idx="12"/>
          </p:nvPr>
        </p:nvSpPr>
        <p:spPr/>
        <p:txBody>
          <a:bodyPr/>
          <a:lstStyle/>
          <a:p>
            <a:pPr>
              <a:defRPr/>
            </a:pPr>
            <a:fld id="{DECC40D9-75DF-4FBC-9A79-50DA65F5D244}" type="slidenum">
              <a:rPr lang="it-IT"/>
              <a:pPr>
                <a:defRPr/>
              </a:pPr>
              <a:t>5</a:t>
            </a:fld>
            <a:endParaRPr lang="it-IT"/>
          </a:p>
        </p:txBody>
      </p:sp>
      <p:sp>
        <p:nvSpPr>
          <p:cNvPr id="4" name="Segnaposto numero diapositiva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94288E7-B682-4907-A118-3AD1B88EAA1B}" type="slidenum">
              <a:rPr lang="it-IT" sz="1200">
                <a:solidFill>
                  <a:schemeClr val="tx1">
                    <a:tint val="75000"/>
                  </a:schemeClr>
                </a:solidFill>
                <a:latin typeface="+mn-lt"/>
              </a:rPr>
              <a:pPr algn="r" fontAlgn="auto">
                <a:spcBef>
                  <a:spcPts val="0"/>
                </a:spcBef>
                <a:spcAft>
                  <a:spcPts val="0"/>
                </a:spcAft>
                <a:defRPr/>
              </a:pPr>
              <a:t>5</a:t>
            </a:fld>
            <a:endParaRPr lang="it-IT" sz="1200">
              <a:solidFill>
                <a:schemeClr val="tx1">
                  <a:tint val="75000"/>
                </a:schemeClr>
              </a:solidFill>
              <a:latin typeface="+mn-lt"/>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576064"/>
          </a:xfrm>
        </p:spPr>
        <p:txBody>
          <a:bodyPr>
            <a:noAutofit/>
          </a:bodyPr>
          <a:lstStyle/>
          <a:p>
            <a:r>
              <a:rPr lang="it-IT" sz="1800" b="1" dirty="0" smtClean="0">
                <a:latin typeface="Times New Roman" pitchFamily="18" charset="0"/>
                <a:cs typeface="Times New Roman" pitchFamily="18" charset="0"/>
              </a:rPr>
              <a:t>GLI ORGANI DELL’ENTE LOCALE:</a:t>
            </a:r>
            <a:br>
              <a:rPr lang="it-IT" sz="1800" b="1" dirty="0" smtClean="0">
                <a:latin typeface="Times New Roman" pitchFamily="18" charset="0"/>
                <a:cs typeface="Times New Roman" pitchFamily="18" charset="0"/>
              </a:rPr>
            </a:br>
            <a:r>
              <a:rPr lang="it-IT" sz="1800" b="1" dirty="0" smtClean="0">
                <a:latin typeface="Times New Roman" pitchFamily="18" charset="0"/>
                <a:cs typeface="Times New Roman" pitchFamily="18" charset="0"/>
              </a:rPr>
              <a:t>LE COMPETENZE NELLA MACROSTRUTTURA </a:t>
            </a:r>
            <a:endParaRPr lang="it-IT" sz="1800" b="1" dirty="0">
              <a:latin typeface="Times New Roman" pitchFamily="18" charset="0"/>
              <a:cs typeface="Times New Roman" pitchFamily="18" charset="0"/>
            </a:endParaRPr>
          </a:p>
        </p:txBody>
      </p:sp>
      <p:sp>
        <p:nvSpPr>
          <p:cNvPr id="3" name="Segnaposto contenuto 2"/>
          <p:cNvSpPr>
            <a:spLocks noGrp="1"/>
          </p:cNvSpPr>
          <p:nvPr>
            <p:ph idx="1"/>
          </p:nvPr>
        </p:nvSpPr>
        <p:spPr>
          <a:xfrm>
            <a:off x="251520" y="908720"/>
            <a:ext cx="8424936" cy="5184576"/>
          </a:xfrm>
        </p:spPr>
        <p:txBody>
          <a:bodyPr anchor="ctr">
            <a:normAutofit fontScale="92500" lnSpcReduction="10000"/>
          </a:bodyPr>
          <a:lstStyle/>
          <a:p>
            <a:pPr marL="265113" indent="-252000" algn="just">
              <a:lnSpc>
                <a:spcPct val="90000"/>
              </a:lnSpc>
              <a:spcBef>
                <a:spcPts val="0"/>
              </a:spcBef>
              <a:spcAft>
                <a:spcPts val="1200"/>
              </a:spcAft>
              <a:buFont typeface="Wingdings" pitchFamily="2" charset="2"/>
              <a:buChar char="Ø"/>
            </a:pPr>
            <a:r>
              <a:rPr lang="it-IT" sz="2000" dirty="0" smtClean="0">
                <a:latin typeface="Times New Roman" pitchFamily="18" charset="0"/>
                <a:cs typeface="Times New Roman" pitchFamily="18" charset="0"/>
              </a:rPr>
              <a:t>Il</a:t>
            </a:r>
            <a:r>
              <a:rPr lang="it-IT" sz="2000" b="1" dirty="0" smtClean="0">
                <a:latin typeface="Times New Roman" pitchFamily="18" charset="0"/>
                <a:cs typeface="Times New Roman" pitchFamily="18" charset="0"/>
              </a:rPr>
              <a:t> Consiglio comunale </a:t>
            </a:r>
            <a:r>
              <a:rPr lang="it-IT" sz="2000" dirty="0" smtClean="0">
                <a:latin typeface="Times New Roman" pitchFamily="18" charset="0"/>
                <a:cs typeface="Times New Roman" pitchFamily="18" charset="0"/>
              </a:rPr>
              <a:t>è l’organo di indirizzo e di controllo politico-amministrativo, competente in materia di “organizzazione dei pubblici servizi, costituzione di istituzioni e aziende speciali, concessione dei pubblici servizi, partecipazione dell’Ente a società di capitali, affidamento di attività o servizi mediante convenzione” (art. 42, lett. </a:t>
            </a:r>
            <a:r>
              <a:rPr lang="it-IT" sz="2000" i="1" dirty="0" smtClean="0">
                <a:latin typeface="Times New Roman" pitchFamily="18" charset="0"/>
                <a:cs typeface="Times New Roman" pitchFamily="18" charset="0"/>
              </a:rPr>
              <a:t>e</a:t>
            </a:r>
            <a:r>
              <a:rPr lang="it-IT" sz="2000" dirty="0" smtClean="0">
                <a:latin typeface="Times New Roman" pitchFamily="18" charset="0"/>
                <a:cs typeface="Times New Roman" pitchFamily="18" charset="0"/>
              </a:rPr>
              <a:t>) TUEL)</a:t>
            </a:r>
          </a:p>
          <a:p>
            <a:pPr marL="265113" indent="-265113" algn="just">
              <a:lnSpc>
                <a:spcPct val="90000"/>
              </a:lnSpc>
              <a:spcBef>
                <a:spcPts val="0"/>
              </a:spcBef>
              <a:spcAft>
                <a:spcPts val="1200"/>
              </a:spcAft>
              <a:buFont typeface="Wingdings" pitchFamily="2" charset="2"/>
              <a:buChar char="Ø"/>
            </a:pPr>
            <a:r>
              <a:rPr lang="it-IT" sz="2000" dirty="0" smtClean="0">
                <a:latin typeface="Times New Roman" pitchFamily="18" charset="0"/>
                <a:cs typeface="Times New Roman" pitchFamily="18" charset="0"/>
              </a:rPr>
              <a:t>Alla </a:t>
            </a:r>
            <a:r>
              <a:rPr lang="it-IT" sz="2000" b="1" dirty="0" smtClean="0">
                <a:latin typeface="Times New Roman" pitchFamily="18" charset="0"/>
                <a:cs typeface="Times New Roman" pitchFamily="18" charset="0"/>
              </a:rPr>
              <a:t>Giunta comunale</a:t>
            </a:r>
            <a:r>
              <a:rPr lang="it-IT" sz="2000" dirty="0" smtClean="0">
                <a:latin typeface="Times New Roman" pitchFamily="18" charset="0"/>
                <a:cs typeface="Times New Roman" pitchFamily="18" charset="0"/>
              </a:rPr>
              <a:t>, quale organo dell’Ente dotato di competenza residuale (art. 48 TUEL), spetta il compito di coadiuvare il Consiglio nell’esercizio delle relative funzioni</a:t>
            </a:r>
          </a:p>
          <a:p>
            <a:pPr marL="265113" indent="-265113" algn="just">
              <a:lnSpc>
                <a:spcPct val="90000"/>
              </a:lnSpc>
              <a:spcBef>
                <a:spcPts val="0"/>
              </a:spcBef>
              <a:spcAft>
                <a:spcPts val="1200"/>
              </a:spcAft>
              <a:buFont typeface="Wingdings" pitchFamily="2" charset="2"/>
              <a:buChar char="Ø"/>
            </a:pPr>
            <a:r>
              <a:rPr lang="it-IT" sz="2000" dirty="0" smtClean="0">
                <a:latin typeface="Times New Roman" pitchFamily="18" charset="0"/>
                <a:cs typeface="Times New Roman" pitchFamily="18" charset="0"/>
              </a:rPr>
              <a:t>Secondo l’art. 107 del TUEL “spetta ai </a:t>
            </a:r>
            <a:r>
              <a:rPr lang="it-IT" sz="2000" b="1" dirty="0" smtClean="0">
                <a:latin typeface="Times New Roman" pitchFamily="18" charset="0"/>
                <a:cs typeface="Times New Roman" pitchFamily="18" charset="0"/>
              </a:rPr>
              <a:t>dirigenti</a:t>
            </a:r>
            <a:r>
              <a:rPr lang="it-IT" sz="2000" dirty="0" smtClean="0">
                <a:latin typeface="Times New Roman" pitchFamily="18" charset="0"/>
                <a:cs typeface="Times New Roman" pitchFamily="18" charset="0"/>
              </a:rPr>
              <a:t> la direzione degli uffici e dei servizi secondo i criteri e le norme dettati dagli statuti e dai regolamenti. Questi si uniformano al principio per cui i poteri di indirizzo e di controllo politico – amministrativo spettano agli organi di governo, mentre la gestione amministrativa, finanziaria e tecnica è attribuita ai dirigenti mediante autonomi poteri di spesa, di organizzazione delle risorse umane, strumentali e di controllo”</a:t>
            </a:r>
          </a:p>
          <a:p>
            <a:pPr marL="265113" indent="-265113" algn="just">
              <a:lnSpc>
                <a:spcPct val="90000"/>
              </a:lnSpc>
              <a:spcBef>
                <a:spcPts val="0"/>
              </a:spcBef>
              <a:spcAft>
                <a:spcPts val="600"/>
              </a:spcAft>
              <a:buFont typeface="Wingdings" pitchFamily="2" charset="2"/>
              <a:buChar char="Ø"/>
            </a:pPr>
            <a:r>
              <a:rPr lang="it-IT" sz="2000" dirty="0" smtClean="0">
                <a:latin typeface="Times New Roman" pitchFamily="18" charset="0"/>
                <a:cs typeface="Times New Roman" pitchFamily="18" charset="0"/>
              </a:rPr>
              <a:t>L'</a:t>
            </a:r>
            <a:r>
              <a:rPr lang="it-IT" sz="2000" b="1" dirty="0" smtClean="0">
                <a:latin typeface="Times New Roman" pitchFamily="18" charset="0"/>
                <a:cs typeface="Times New Roman" pitchFamily="18" charset="0"/>
              </a:rPr>
              <a:t>organo dei revisione </a:t>
            </a:r>
            <a:r>
              <a:rPr lang="it-IT" sz="2000" dirty="0" smtClean="0">
                <a:latin typeface="Times New Roman" pitchFamily="18" charset="0"/>
                <a:cs typeface="Times New Roman" pitchFamily="18" charset="0"/>
              </a:rPr>
              <a:t>collabora con il Consiglio comunale, vigila sulla regolarità contabile, finanziaria ed economica della gestione relativamente all'acquisizione delle entrate, ed esprime pareri in materia di modalità di gestione dei servizi e proposte di costituzione o di partecipazione ad organismi esterni (art. 239 TUEL)</a:t>
            </a:r>
          </a:p>
        </p:txBody>
      </p:sp>
      <p:sp>
        <p:nvSpPr>
          <p:cNvPr id="4" name="Segnaposto numero diapositiva 3"/>
          <p:cNvSpPr>
            <a:spLocks noGrp="1"/>
          </p:cNvSpPr>
          <p:nvPr>
            <p:ph type="sldNum" sz="quarter" idx="12"/>
          </p:nvPr>
        </p:nvSpPr>
        <p:spPr/>
        <p:txBody>
          <a:bodyPr/>
          <a:lstStyle/>
          <a:p>
            <a:fld id="{82760363-4088-464B-9A41-6DF2DA5B69DD}" type="slidenum">
              <a:rPr lang="it-IT" smtClean="0"/>
              <a:pPr/>
              <a:t>50</a:t>
            </a:fld>
            <a:endParaRPr lang="it-IT"/>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a:bodyPr>
          <a:lstStyle/>
          <a:p>
            <a:r>
              <a:rPr lang="it-IT" sz="2000" b="1" dirty="0" smtClean="0">
                <a:latin typeface="Times New Roman" pitchFamily="18" charset="0"/>
                <a:cs typeface="Times New Roman" pitchFamily="18" charset="0"/>
              </a:rPr>
              <a:t>IL REBUS DELLE COMPETENZE</a:t>
            </a:r>
            <a:endParaRPr lang="it-IT" sz="2000" dirty="0"/>
          </a:p>
        </p:txBody>
      </p:sp>
      <p:sp>
        <p:nvSpPr>
          <p:cNvPr id="3" name="Segnaposto contenuto 2"/>
          <p:cNvSpPr>
            <a:spLocks noGrp="1"/>
          </p:cNvSpPr>
          <p:nvPr>
            <p:ph idx="1"/>
          </p:nvPr>
        </p:nvSpPr>
        <p:spPr>
          <a:xfrm>
            <a:off x="251520" y="836712"/>
            <a:ext cx="8517632" cy="5688632"/>
          </a:xfrm>
        </p:spPr>
        <p:txBody>
          <a:bodyPr anchor="ctr">
            <a:noAutofit/>
          </a:bodyPr>
          <a:lstStyle/>
          <a:p>
            <a:pPr marL="82550" indent="-82550" algn="just">
              <a:lnSpc>
                <a:spcPct val="80000"/>
              </a:lnSpc>
              <a:spcBef>
                <a:spcPts val="0"/>
              </a:spcBef>
              <a:spcAft>
                <a:spcPts val="600"/>
              </a:spcAft>
              <a:buNone/>
            </a:pPr>
            <a:r>
              <a:rPr lang="it-IT" sz="1900" dirty="0" smtClean="0">
                <a:latin typeface="Times New Roman" pitchFamily="18" charset="0"/>
                <a:cs typeface="Times New Roman" pitchFamily="18" charset="0"/>
              </a:rPr>
              <a:t>	Se la cessione non ha carattere strategico e non altera i rapporti di forza all’interno della governance societaria, la competenza ad autorizzare l’operazione è della Giunta, dacché l’art. 42 TUEL, lett. e) – già lett. f) dell’art. 32 L 142/1990 – è da interpretarsi restrittivamente:</a:t>
            </a:r>
          </a:p>
          <a:p>
            <a:pPr marL="450850" indent="-368300" algn="just">
              <a:lnSpc>
                <a:spcPct val="80000"/>
              </a:lnSpc>
              <a:spcBef>
                <a:spcPts val="0"/>
              </a:spcBef>
              <a:spcAft>
                <a:spcPts val="600"/>
              </a:spcAft>
              <a:buFont typeface="Wingdings" pitchFamily="2" charset="2"/>
              <a:buChar char="q"/>
              <a:tabLst>
                <a:tab pos="450850" algn="l"/>
              </a:tabLst>
            </a:pPr>
            <a:r>
              <a:rPr lang="it-IT" sz="1900" dirty="0" smtClean="0">
                <a:latin typeface="Times New Roman" pitchFamily="18" charset="0"/>
                <a:cs typeface="Times New Roman" pitchFamily="18" charset="0"/>
              </a:rPr>
              <a:t>“</a:t>
            </a:r>
            <a:r>
              <a:rPr lang="it-IT" sz="1900" dirty="0" err="1" smtClean="0">
                <a:latin typeface="Times New Roman" pitchFamily="18" charset="0"/>
                <a:cs typeface="Times New Roman" pitchFamily="18" charset="0"/>
              </a:rPr>
              <a:t>…La</a:t>
            </a:r>
            <a:r>
              <a:rPr lang="it-IT" sz="1900" dirty="0" smtClean="0">
                <a:latin typeface="Times New Roman" pitchFamily="18" charset="0"/>
                <a:cs typeface="Times New Roman" pitchFamily="18" charset="0"/>
              </a:rPr>
              <a:t> determinazione in materia di partecipazione o di dismissione completa di quote di partecipazione dell’ente locale a società di capitali rientra tra gli atti di competenza del Consiglio, mentre le determinazioni della variazione di quote di partecipazione non determinanti è di competenza della </a:t>
            </a:r>
            <a:r>
              <a:rPr lang="it-IT" sz="1900" dirty="0" err="1" smtClean="0">
                <a:latin typeface="Times New Roman" pitchFamily="18" charset="0"/>
                <a:cs typeface="Times New Roman" pitchFamily="18" charset="0"/>
              </a:rPr>
              <a:t>Giunta…</a:t>
            </a:r>
            <a:r>
              <a:rPr lang="it-IT" sz="1900" dirty="0" smtClean="0">
                <a:latin typeface="Times New Roman" pitchFamily="18" charset="0"/>
                <a:cs typeface="Times New Roman" pitchFamily="18" charset="0"/>
              </a:rPr>
              <a:t>” (TAR Campania, n. 1138/1998) </a:t>
            </a:r>
          </a:p>
          <a:p>
            <a:pPr marL="450850" indent="-368300" algn="just">
              <a:lnSpc>
                <a:spcPct val="80000"/>
              </a:lnSpc>
              <a:spcBef>
                <a:spcPts val="0"/>
              </a:spcBef>
              <a:spcAft>
                <a:spcPts val="600"/>
              </a:spcAft>
              <a:buFont typeface="Wingdings" pitchFamily="2" charset="2"/>
              <a:buChar char="q"/>
              <a:tabLst>
                <a:tab pos="450850" algn="l"/>
              </a:tabLst>
            </a:pPr>
            <a:r>
              <a:rPr lang="it-IT" sz="1900" dirty="0" smtClean="0">
                <a:latin typeface="Times New Roman" pitchFamily="18" charset="0"/>
                <a:cs typeface="Times New Roman" pitchFamily="18" charset="0"/>
              </a:rPr>
              <a:t>“</a:t>
            </a:r>
            <a:r>
              <a:rPr lang="it-IT" sz="1900" dirty="0" err="1" smtClean="0">
                <a:latin typeface="Times New Roman" pitchFamily="18" charset="0"/>
                <a:cs typeface="Times New Roman" pitchFamily="18" charset="0"/>
              </a:rPr>
              <a:t>…Premesso</a:t>
            </a:r>
            <a:r>
              <a:rPr lang="it-IT" sz="1900" dirty="0" smtClean="0">
                <a:latin typeface="Times New Roman" pitchFamily="18" charset="0"/>
                <a:cs typeface="Times New Roman" pitchFamily="18" charset="0"/>
              </a:rPr>
              <a:t> che il comma 2 dell’art. 32 è di stretta interpretazione (“il Consiglio ha competenza limitatamente ai seguenti atti fondamentali”), la competenza del Consiglio nell’insieme delle operazioni elencate dall’alinea f), concerne non già ogni decisione in materia di partecipazione, né, quindi, le decisioni relative all’entità della partecipazione e ad ogni acquisto o vendita di quote o azioni, bensì la decisione dell’Ente se partecipare o meno ad una società, e quindi relativa all’acquisto o alla dismissione della qualità di </a:t>
            </a:r>
            <a:r>
              <a:rPr lang="it-IT" sz="1900" dirty="0" err="1" smtClean="0">
                <a:latin typeface="Times New Roman" pitchFamily="18" charset="0"/>
                <a:cs typeface="Times New Roman" pitchFamily="18" charset="0"/>
              </a:rPr>
              <a:t>socio…</a:t>
            </a:r>
            <a:r>
              <a:rPr lang="it-IT" sz="1900" dirty="0" smtClean="0">
                <a:latin typeface="Times New Roman" pitchFamily="18" charset="0"/>
                <a:cs typeface="Times New Roman" pitchFamily="18" charset="0"/>
              </a:rPr>
              <a:t>” (Consiglio di Stato, sez. V, sentenza n. 2699/2004)</a:t>
            </a:r>
          </a:p>
          <a:p>
            <a:pPr marL="450850" indent="-368300" algn="just">
              <a:lnSpc>
                <a:spcPct val="80000"/>
              </a:lnSpc>
              <a:spcBef>
                <a:spcPts val="0"/>
              </a:spcBef>
              <a:spcAft>
                <a:spcPts val="600"/>
              </a:spcAft>
              <a:buFont typeface="Wingdings" pitchFamily="2" charset="2"/>
              <a:buChar char="q"/>
              <a:tabLst>
                <a:tab pos="450850" algn="l"/>
              </a:tabLst>
            </a:pPr>
            <a:r>
              <a:rPr lang="it-IT" sz="1900" b="1" dirty="0" smtClean="0">
                <a:latin typeface="Times New Roman" pitchFamily="18" charset="0"/>
                <a:cs typeface="Times New Roman" pitchFamily="18" charset="0"/>
              </a:rPr>
              <a:t>CONTRA</a:t>
            </a:r>
            <a:r>
              <a:rPr lang="it-IT" sz="1900" dirty="0" smtClean="0">
                <a:latin typeface="Times New Roman" pitchFamily="18" charset="0"/>
                <a:cs typeface="Times New Roman" pitchFamily="18" charset="0"/>
              </a:rPr>
              <a:t>: “Compete al Consiglio e non alla Giunta non solo l’assunzione di quote, ma anche le variazioni e dismissioni di quote (…). È pertanto illegittima la deliberazione consiliare che, modificando lo Statuto comunale, attribuisca alla Giunta la scelta delle società di capitali su cui effettuare interventi di variazioni di quote , con la determinazione dell'entità di tali variazioni” (Consiglio di Stato, sez. V, sentenza n. 832/2005)</a:t>
            </a:r>
          </a:p>
        </p:txBody>
      </p:sp>
      <p:sp>
        <p:nvSpPr>
          <p:cNvPr id="4" name="Segnaposto numero diapositiva 3"/>
          <p:cNvSpPr>
            <a:spLocks noGrp="1"/>
          </p:cNvSpPr>
          <p:nvPr>
            <p:ph type="sldNum" sz="quarter" idx="12"/>
          </p:nvPr>
        </p:nvSpPr>
        <p:spPr/>
        <p:txBody>
          <a:bodyPr/>
          <a:lstStyle/>
          <a:p>
            <a:fld id="{82760363-4088-464B-9A41-6DF2DA5B69DD}" type="slidenum">
              <a:rPr lang="it-IT" smtClean="0"/>
              <a:pPr/>
              <a:t>51</a:t>
            </a:fld>
            <a:endParaRPr lang="it-IT"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576064"/>
          </a:xfrm>
        </p:spPr>
        <p:txBody>
          <a:bodyPr>
            <a:noAutofit/>
          </a:bodyPr>
          <a:lstStyle/>
          <a:p>
            <a:r>
              <a:rPr lang="it-IT" sz="1800" b="1" dirty="0" smtClean="0"/>
              <a:t>LE REGOLE DEL GIOCO </a:t>
            </a:r>
            <a:br>
              <a:rPr lang="it-IT" sz="1800" b="1" dirty="0" smtClean="0"/>
            </a:br>
            <a:r>
              <a:rPr lang="it-IT" sz="1800" b="1" dirty="0" smtClean="0"/>
              <a:t>PER LA VENDITA DELLE PARTECIPAZIONI (art. 10 del TU)</a:t>
            </a:r>
            <a:endParaRPr lang="it-IT" sz="1800" b="1" dirty="0"/>
          </a:p>
        </p:txBody>
      </p:sp>
      <p:sp>
        <p:nvSpPr>
          <p:cNvPr id="3" name="Segnaposto contenuto 2"/>
          <p:cNvSpPr>
            <a:spLocks noGrp="1"/>
          </p:cNvSpPr>
          <p:nvPr>
            <p:ph idx="1"/>
          </p:nvPr>
        </p:nvSpPr>
        <p:spPr>
          <a:xfrm>
            <a:off x="251520" y="908720"/>
            <a:ext cx="8435280" cy="5472608"/>
          </a:xfrm>
        </p:spPr>
        <p:txBody>
          <a:bodyPr anchor="ctr">
            <a:noAutofit/>
          </a:bodyPr>
          <a:lstStyle/>
          <a:p>
            <a:pPr marL="273050" indent="-273050" algn="just">
              <a:lnSpc>
                <a:spcPct val="80000"/>
              </a:lnSpc>
              <a:spcBef>
                <a:spcPts val="0"/>
              </a:spcBef>
              <a:spcAft>
                <a:spcPts val="600"/>
              </a:spcAft>
              <a:buFont typeface="Wingdings" pitchFamily="2" charset="2"/>
              <a:buChar char="Ø"/>
            </a:pPr>
            <a:r>
              <a:rPr lang="it-IT" sz="2000" dirty="0" smtClean="0"/>
              <a:t>L’alienazione delle quote è deliberata dal Consiglio nel rispetto dei principi di pubblicità, trasparenza e non discriminazione (la mancanza o l’invalidità dell’atto rende inefficace l’alienazione) – l</a:t>
            </a:r>
            <a:r>
              <a:rPr lang="it-IT" sz="2000" dirty="0" smtClean="0">
                <a:cs typeface="Times New Roman" pitchFamily="18" charset="0"/>
              </a:rPr>
              <a:t>’evidenza pubblica ha 3 finalità: selezione del contraente più affidabile, par condicio tra i concorrenti, cessione del bene pubblico al prezzo più conveniente</a:t>
            </a:r>
          </a:p>
          <a:p>
            <a:pPr marL="273050" indent="-273050" algn="just">
              <a:lnSpc>
                <a:spcPct val="80000"/>
              </a:lnSpc>
              <a:spcBef>
                <a:spcPts val="0"/>
              </a:spcBef>
              <a:spcAft>
                <a:spcPts val="600"/>
              </a:spcAft>
              <a:buFont typeface="Wingdings" pitchFamily="2" charset="2"/>
              <a:buChar char="Ø"/>
            </a:pPr>
            <a:r>
              <a:rPr lang="it-IT" sz="2000" dirty="0" smtClean="0">
                <a:cs typeface="Times New Roman" pitchFamily="18" charset="0"/>
              </a:rPr>
              <a:t>La cessione di partecipazioni rientra tra </a:t>
            </a:r>
            <a:r>
              <a:rPr lang="it-IT" sz="2000" u="sng" dirty="0" smtClean="0">
                <a:cs typeface="Times New Roman" pitchFamily="18" charset="0"/>
              </a:rPr>
              <a:t>i “contratti attivi”</a:t>
            </a:r>
            <a:r>
              <a:rPr lang="it-IT" sz="2000" dirty="0" smtClean="0">
                <a:cs typeface="Times New Roman" pitchFamily="18" charset="0"/>
              </a:rPr>
              <a:t>, da cui deriva un'entrata per la PA (</a:t>
            </a:r>
            <a:r>
              <a:rPr lang="it-IT" sz="2000" dirty="0" err="1" smtClean="0">
                <a:cs typeface="Times New Roman" pitchFamily="18" charset="0"/>
              </a:rPr>
              <a:t>CdC</a:t>
            </a:r>
            <a:r>
              <a:rPr lang="it-IT" sz="2000" dirty="0" smtClean="0">
                <a:cs typeface="Times New Roman" pitchFamily="18" charset="0"/>
              </a:rPr>
              <a:t> Sez. Lombardia, 494/2013/PAR), per cui non trova espressa disciplina nel codice degli appalti, che si applica  solo ai “contratti passivi” (art. 3, c. 3, </a:t>
            </a:r>
            <a:r>
              <a:rPr lang="it-IT" sz="2000" dirty="0" err="1" smtClean="0">
                <a:cs typeface="Times New Roman" pitchFamily="18" charset="0"/>
              </a:rPr>
              <a:t>dlgs</a:t>
            </a:r>
            <a:r>
              <a:rPr lang="it-IT" sz="2000" dirty="0" smtClean="0">
                <a:cs typeface="Times New Roman" pitchFamily="18" charset="0"/>
              </a:rPr>
              <a:t> 163/2006)</a:t>
            </a:r>
          </a:p>
          <a:p>
            <a:pPr marL="273050" indent="-273050" algn="just">
              <a:lnSpc>
                <a:spcPct val="80000"/>
              </a:lnSpc>
              <a:spcBef>
                <a:spcPts val="0"/>
              </a:spcBef>
              <a:spcAft>
                <a:spcPts val="600"/>
              </a:spcAft>
              <a:buFont typeface="Wingdings" pitchFamily="2" charset="2"/>
              <a:buChar char="Ø"/>
            </a:pPr>
            <a:r>
              <a:rPr lang="it-IT" sz="2000" dirty="0" smtClean="0">
                <a:cs typeface="Times New Roman" pitchFamily="18" charset="0"/>
              </a:rPr>
              <a:t>Trovano quindi applicazione:</a:t>
            </a:r>
          </a:p>
          <a:p>
            <a:pPr marL="273050" indent="-273050" algn="just">
              <a:lnSpc>
                <a:spcPct val="80000"/>
              </a:lnSpc>
              <a:spcBef>
                <a:spcPts val="0"/>
              </a:spcBef>
              <a:buFont typeface="Wingdings" pitchFamily="2" charset="2"/>
              <a:buChar char="q"/>
            </a:pPr>
            <a:r>
              <a:rPr lang="it-IT" sz="2000" dirty="0" smtClean="0">
                <a:cs typeface="Times New Roman" pitchFamily="18" charset="0"/>
              </a:rPr>
              <a:t>l’art. 81 del Trattato CE (divieto di qualsiasi discriminazione fondata sulla nazionalità; tutela dei principi relativi alla libertà di stabilimento, alla libera prestazione di servizi, alla libera circolazione delle merci)</a:t>
            </a:r>
          </a:p>
          <a:p>
            <a:pPr marL="273050" indent="-273050" algn="just">
              <a:lnSpc>
                <a:spcPct val="80000"/>
              </a:lnSpc>
              <a:spcBef>
                <a:spcPts val="0"/>
              </a:spcBef>
              <a:spcAft>
                <a:spcPts val="600"/>
              </a:spcAft>
              <a:buFont typeface="Wingdings" pitchFamily="2" charset="2"/>
              <a:buChar char="q"/>
            </a:pPr>
            <a:r>
              <a:rPr lang="it-IT" sz="2000" dirty="0" smtClean="0">
                <a:cs typeface="Times New Roman" pitchFamily="18" charset="0"/>
              </a:rPr>
              <a:t>l’art. 3 del R.D. 2440/1923 e  l’art. 37 del R.D. 827/1924 “I contratti dai quali derivi un'entrata per lo Stato debbono essere preceduti da pubblici incanti”, </a:t>
            </a:r>
            <a:r>
              <a:rPr lang="it-IT" sz="2000" u="sng" dirty="0" smtClean="0">
                <a:cs typeface="Times New Roman" pitchFamily="18" charset="0"/>
              </a:rPr>
              <a:t>salvo che per particolari ragioni l’ente non intenda derogarvi</a:t>
            </a:r>
            <a:endParaRPr lang="it-IT" sz="2000" u="sng" dirty="0" smtClean="0"/>
          </a:p>
          <a:p>
            <a:pPr marL="273050" indent="-273050" algn="just">
              <a:lnSpc>
                <a:spcPct val="80000"/>
              </a:lnSpc>
              <a:spcBef>
                <a:spcPts val="0"/>
              </a:spcBef>
              <a:spcAft>
                <a:spcPts val="600"/>
              </a:spcAft>
              <a:buFont typeface="Wingdings" pitchFamily="2" charset="2"/>
              <a:buChar char="Ø"/>
            </a:pPr>
            <a:r>
              <a:rPr lang="it-IT" sz="2000" dirty="0" smtClean="0"/>
              <a:t>Eccezionalmente, con delibera motivata “che dà analiticamente atto della convenienza economica dell’operazione, con particolare riferimento alla congruità del prezzo di vendita” l’alienazione può essere effettuata con negoziazione diretta con un singolo acquirente </a:t>
            </a:r>
            <a:r>
              <a:rPr lang="it-IT" sz="2000" u="sng" dirty="0" smtClean="0"/>
              <a:t>(art. 10, comma 2, </a:t>
            </a:r>
            <a:r>
              <a:rPr lang="it-IT" sz="2000" u="sng" dirty="0" err="1" smtClean="0"/>
              <a:t>dell</a:t>
            </a:r>
            <a:r>
              <a:rPr lang="it-IT" sz="2000" u="sng" dirty="0" smtClean="0"/>
              <a:t> TU)</a:t>
            </a: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52</a:t>
            </a:fld>
            <a:endParaRPr lang="it-IT"/>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648072"/>
          </a:xfrm>
        </p:spPr>
        <p:txBody>
          <a:bodyPr>
            <a:normAutofit/>
          </a:bodyPr>
          <a:lstStyle/>
          <a:p>
            <a:r>
              <a:rPr lang="it-IT" sz="1800" b="1" dirty="0" smtClean="0">
                <a:latin typeface="Times New Roman" pitchFamily="18" charset="0"/>
                <a:cs typeface="Times New Roman" pitchFamily="18" charset="0"/>
              </a:rPr>
              <a:t>LE DISMISSIONI SOCIETARIE E LA GARA PUBBLICA:</a:t>
            </a:r>
            <a:br>
              <a:rPr lang="it-IT" sz="1800" b="1" dirty="0" smtClean="0">
                <a:latin typeface="Times New Roman" pitchFamily="18" charset="0"/>
                <a:cs typeface="Times New Roman" pitchFamily="18" charset="0"/>
              </a:rPr>
            </a:br>
            <a:r>
              <a:rPr lang="it-IT" sz="1800" b="1" dirty="0" smtClean="0">
                <a:latin typeface="Times New Roman" pitchFamily="18" charset="0"/>
                <a:cs typeface="Times New Roman" pitchFamily="18" charset="0"/>
              </a:rPr>
              <a:t>GLI ORIENTAMENTI DELLA GIURISPRUDENZA</a:t>
            </a:r>
            <a:endParaRPr lang="it-IT" sz="1800" b="1" dirty="0">
              <a:latin typeface="Times New Roman" pitchFamily="18" charset="0"/>
              <a:cs typeface="Times New Roman" pitchFamily="18" charset="0"/>
            </a:endParaRPr>
          </a:p>
        </p:txBody>
      </p:sp>
      <p:sp>
        <p:nvSpPr>
          <p:cNvPr id="3" name="Segnaposto contenuto 2"/>
          <p:cNvSpPr>
            <a:spLocks noGrp="1"/>
          </p:cNvSpPr>
          <p:nvPr>
            <p:ph idx="1"/>
          </p:nvPr>
        </p:nvSpPr>
        <p:spPr>
          <a:xfrm>
            <a:off x="457200" y="1052736"/>
            <a:ext cx="8229600" cy="5328592"/>
          </a:xfrm>
        </p:spPr>
        <p:txBody>
          <a:bodyPr anchor="ctr">
            <a:normAutofit/>
          </a:bodyPr>
          <a:lstStyle/>
          <a:p>
            <a:pPr algn="just">
              <a:lnSpc>
                <a:spcPct val="70000"/>
              </a:lnSpc>
              <a:spcBef>
                <a:spcPts val="0"/>
              </a:spcBef>
              <a:spcAft>
                <a:spcPts val="600"/>
              </a:spcAft>
              <a:buFont typeface="Wingdings" pitchFamily="2" charset="2"/>
              <a:buChar char="Ø"/>
            </a:pPr>
            <a:r>
              <a:rPr lang="it-IT" sz="2000" dirty="0" smtClean="0">
                <a:latin typeface="Times New Roman" pitchFamily="18" charset="0"/>
                <a:cs typeface="Times New Roman" pitchFamily="18" charset="0"/>
              </a:rPr>
              <a:t>Secondo la </a:t>
            </a:r>
            <a:r>
              <a:rPr lang="it-IT" sz="2000" dirty="0" err="1" smtClean="0">
                <a:latin typeface="Times New Roman" pitchFamily="18" charset="0"/>
                <a:cs typeface="Times New Roman" pitchFamily="18" charset="0"/>
              </a:rPr>
              <a:t>CdC</a:t>
            </a:r>
            <a:r>
              <a:rPr lang="it-IT" sz="2000" dirty="0" smtClean="0">
                <a:latin typeface="Times New Roman" pitchFamily="18" charset="0"/>
                <a:cs typeface="Times New Roman" pitchFamily="18" charset="0"/>
              </a:rPr>
              <a:t>, sez. </a:t>
            </a:r>
            <a:r>
              <a:rPr lang="it-IT" sz="2000" dirty="0" err="1" smtClean="0">
                <a:latin typeface="Times New Roman" pitchFamily="18" charset="0"/>
                <a:cs typeface="Times New Roman" pitchFamily="18" charset="0"/>
              </a:rPr>
              <a:t>giurisd</a:t>
            </a:r>
            <a:r>
              <a:rPr lang="it-IT" sz="2000" dirty="0" smtClean="0">
                <a:latin typeface="Times New Roman" pitchFamily="18" charset="0"/>
                <a:cs typeface="Times New Roman" pitchFamily="18" charset="0"/>
              </a:rPr>
              <a:t>. Veneto, n. 1375/2005, vi è responsabilità </a:t>
            </a:r>
            <a:r>
              <a:rPr lang="it-IT" sz="2000" dirty="0">
                <a:latin typeface="Times New Roman" pitchFamily="18" charset="0"/>
                <a:cs typeface="Times New Roman" pitchFamily="18" charset="0"/>
              </a:rPr>
              <a:t>del </a:t>
            </a:r>
            <a:r>
              <a:rPr lang="it-IT" sz="2000" dirty="0" smtClean="0">
                <a:latin typeface="Times New Roman" pitchFamily="18" charset="0"/>
                <a:cs typeface="Times New Roman" pitchFamily="18" charset="0"/>
              </a:rPr>
              <a:t>Sindaco </a:t>
            </a:r>
            <a:r>
              <a:rPr lang="it-IT" sz="2000" dirty="0">
                <a:latin typeface="Times New Roman" pitchFamily="18" charset="0"/>
                <a:cs typeface="Times New Roman" pitchFamily="18" charset="0"/>
              </a:rPr>
              <a:t>nel caso </a:t>
            </a:r>
            <a:r>
              <a:rPr lang="it-IT" sz="2000" dirty="0" smtClean="0">
                <a:latin typeface="Times New Roman" pitchFamily="18" charset="0"/>
                <a:cs typeface="Times New Roman" pitchFamily="18" charset="0"/>
              </a:rPr>
              <a:t>di vendita </a:t>
            </a:r>
            <a:r>
              <a:rPr lang="it-IT" sz="2000" dirty="0">
                <a:latin typeface="Times New Roman" pitchFamily="18" charset="0"/>
                <a:cs typeface="Times New Roman" pitchFamily="18" charset="0"/>
              </a:rPr>
              <a:t>di una partecipazione societaria detenuta </a:t>
            </a:r>
            <a:r>
              <a:rPr lang="it-IT" sz="2000" dirty="0" smtClean="0">
                <a:latin typeface="Times New Roman" pitchFamily="18" charset="0"/>
                <a:cs typeface="Times New Roman" pitchFamily="18" charset="0"/>
              </a:rPr>
              <a:t>dal comune </a:t>
            </a:r>
            <a:r>
              <a:rPr lang="it-IT" sz="2000" dirty="0">
                <a:latin typeface="Times New Roman" pitchFamily="18" charset="0"/>
                <a:cs typeface="Times New Roman" pitchFamily="18" charset="0"/>
              </a:rPr>
              <a:t>senza una previa delibera </a:t>
            </a:r>
            <a:r>
              <a:rPr lang="it-IT" sz="2000" dirty="0" err="1">
                <a:latin typeface="Times New Roman" pitchFamily="18" charset="0"/>
                <a:cs typeface="Times New Roman" pitchFamily="18" charset="0"/>
              </a:rPr>
              <a:t>autorizzativa</a:t>
            </a:r>
            <a:r>
              <a:rPr lang="it-IT" sz="2000" dirty="0">
                <a:latin typeface="Times New Roman" pitchFamily="18" charset="0"/>
                <a:cs typeface="Times New Roman" pitchFamily="18" charset="0"/>
              </a:rPr>
              <a:t> </a:t>
            </a:r>
            <a:r>
              <a:rPr lang="it-IT" sz="2000" dirty="0" smtClean="0">
                <a:latin typeface="Times New Roman" pitchFamily="18" charset="0"/>
                <a:cs typeface="Times New Roman" pitchFamily="18" charset="0"/>
              </a:rPr>
              <a:t>ed esplicativa </a:t>
            </a:r>
            <a:r>
              <a:rPr lang="it-IT" sz="2000" dirty="0">
                <a:latin typeface="Times New Roman" pitchFamily="18" charset="0"/>
                <a:cs typeface="Times New Roman" pitchFamily="18" charset="0"/>
              </a:rPr>
              <a:t>delle circostanze </a:t>
            </a:r>
            <a:r>
              <a:rPr lang="it-IT" sz="2000" dirty="0" smtClean="0">
                <a:latin typeface="Times New Roman" pitchFamily="18" charset="0"/>
                <a:cs typeface="Times New Roman" pitchFamily="18" charset="0"/>
              </a:rPr>
              <a:t>sottese alla trattativa privata</a:t>
            </a:r>
            <a:endParaRPr lang="it-IT" sz="2000" dirty="0">
              <a:latin typeface="Times New Roman" pitchFamily="18" charset="0"/>
              <a:cs typeface="Times New Roman" pitchFamily="18" charset="0"/>
            </a:endParaRPr>
          </a:p>
          <a:p>
            <a:pPr algn="just">
              <a:lnSpc>
                <a:spcPct val="70000"/>
              </a:lnSpc>
              <a:spcBef>
                <a:spcPts val="0"/>
              </a:spcBef>
              <a:spcAft>
                <a:spcPts val="600"/>
              </a:spcAft>
              <a:buFont typeface="Wingdings" pitchFamily="2" charset="2"/>
              <a:buChar char="Ø"/>
            </a:pPr>
            <a:r>
              <a:rPr lang="it-IT" sz="2000" dirty="0">
                <a:latin typeface="Times New Roman" pitchFamily="18" charset="0"/>
                <a:cs typeface="Times New Roman" pitchFamily="18" charset="0"/>
              </a:rPr>
              <a:t>Gli artt. 3 e 6 del R.D. n. 2440/1923 </a:t>
            </a:r>
            <a:r>
              <a:rPr lang="it-IT" sz="2000" dirty="0" smtClean="0">
                <a:latin typeface="Times New Roman" pitchFamily="18" charset="0"/>
                <a:cs typeface="Times New Roman" pitchFamily="18" charset="0"/>
              </a:rPr>
              <a:t>legittimano </a:t>
            </a:r>
            <a:r>
              <a:rPr lang="it-IT" sz="2000" dirty="0">
                <a:latin typeface="Times New Roman" pitchFamily="18" charset="0"/>
                <a:cs typeface="Times New Roman" pitchFamily="18" charset="0"/>
              </a:rPr>
              <a:t>espressamente la facoltà, in presenza di particolari circostanze, per la stipula di contratti dai quali derivino entrate per la </a:t>
            </a:r>
            <a:r>
              <a:rPr lang="it-IT" sz="2000" dirty="0" smtClean="0">
                <a:latin typeface="Times New Roman" pitchFamily="18" charset="0"/>
                <a:cs typeface="Times New Roman" pitchFamily="18" charset="0"/>
              </a:rPr>
              <a:t>PA, </a:t>
            </a:r>
            <a:r>
              <a:rPr lang="it-IT" sz="2000" dirty="0">
                <a:latin typeface="Times New Roman" pitchFamily="18" charset="0"/>
                <a:cs typeface="Times New Roman" pitchFamily="18" charset="0"/>
              </a:rPr>
              <a:t>di ricorrere alla trattativa </a:t>
            </a:r>
            <a:r>
              <a:rPr lang="it-IT" sz="2000" dirty="0" smtClean="0">
                <a:latin typeface="Times New Roman" pitchFamily="18" charset="0"/>
                <a:cs typeface="Times New Roman" pitchFamily="18" charset="0"/>
              </a:rPr>
              <a:t>privata</a:t>
            </a:r>
          </a:p>
          <a:p>
            <a:pPr algn="just">
              <a:lnSpc>
                <a:spcPct val="70000"/>
              </a:lnSpc>
              <a:spcBef>
                <a:spcPts val="0"/>
              </a:spcBef>
              <a:spcAft>
                <a:spcPts val="600"/>
              </a:spcAft>
              <a:buFont typeface="Wingdings" pitchFamily="2" charset="2"/>
              <a:buChar char="Ø"/>
            </a:pPr>
            <a:r>
              <a:rPr lang="it-IT" sz="2000" dirty="0">
                <a:latin typeface="Times New Roman" pitchFamily="18" charset="0"/>
                <a:cs typeface="Times New Roman" pitchFamily="18" charset="0"/>
              </a:rPr>
              <a:t>Nel caso di specie, la Corte aveva </a:t>
            </a:r>
            <a:r>
              <a:rPr lang="it-IT" sz="2000" dirty="0" smtClean="0">
                <a:latin typeface="Times New Roman" pitchFamily="18" charset="0"/>
                <a:cs typeface="Times New Roman" pitchFamily="18" charset="0"/>
              </a:rPr>
              <a:t>affermato la </a:t>
            </a:r>
            <a:r>
              <a:rPr lang="it-IT" sz="2000" dirty="0">
                <a:latin typeface="Times New Roman" pitchFamily="18" charset="0"/>
                <a:cs typeface="Times New Roman" pitchFamily="18" charset="0"/>
              </a:rPr>
              <a:t>legittimità della trattativa privata, </a:t>
            </a:r>
            <a:r>
              <a:rPr lang="it-IT" sz="2000" dirty="0" smtClean="0">
                <a:latin typeface="Times New Roman" pitchFamily="18" charset="0"/>
                <a:cs typeface="Times New Roman" pitchFamily="18" charset="0"/>
              </a:rPr>
              <a:t>a causa della presenza </a:t>
            </a:r>
            <a:r>
              <a:rPr lang="it-IT" sz="2000" dirty="0">
                <a:latin typeface="Times New Roman" pitchFamily="18" charset="0"/>
                <a:cs typeface="Times New Roman" pitchFamily="18" charset="0"/>
              </a:rPr>
              <a:t>nello statuto societario di una clausola di </a:t>
            </a:r>
            <a:r>
              <a:rPr lang="it-IT" sz="2000" dirty="0" smtClean="0">
                <a:latin typeface="Times New Roman" pitchFamily="18" charset="0"/>
                <a:cs typeface="Times New Roman" pitchFamily="18" charset="0"/>
              </a:rPr>
              <a:t>mero gradimento (di competenza dell’assemblea)</a:t>
            </a:r>
          </a:p>
          <a:p>
            <a:pPr algn="just">
              <a:lnSpc>
                <a:spcPct val="70000"/>
              </a:lnSpc>
              <a:spcBef>
                <a:spcPts val="0"/>
              </a:spcBef>
              <a:spcAft>
                <a:spcPts val="600"/>
              </a:spcAft>
              <a:buFont typeface="Wingdings" pitchFamily="2" charset="2"/>
              <a:buChar char="Ø"/>
            </a:pPr>
            <a:r>
              <a:rPr lang="it-IT" sz="2000" dirty="0">
                <a:latin typeface="Times New Roman" pitchFamily="18" charset="0"/>
                <a:cs typeface="Times New Roman" pitchFamily="18" charset="0"/>
              </a:rPr>
              <a:t>Oggi però, </a:t>
            </a:r>
            <a:r>
              <a:rPr lang="it-IT" sz="2000" dirty="0" smtClean="0">
                <a:latin typeface="Times New Roman" pitchFamily="18" charset="0"/>
                <a:cs typeface="Times New Roman" pitchFamily="18" charset="0"/>
              </a:rPr>
              <a:t>dopo </a:t>
            </a:r>
            <a:r>
              <a:rPr lang="it-IT" sz="2000" dirty="0">
                <a:latin typeface="Times New Roman" pitchFamily="18" charset="0"/>
                <a:cs typeface="Times New Roman" pitchFamily="18" charset="0"/>
              </a:rPr>
              <a:t>la riforma del diritto </a:t>
            </a:r>
            <a:r>
              <a:rPr lang="it-IT" sz="2000" dirty="0" smtClean="0">
                <a:latin typeface="Times New Roman" pitchFamily="18" charset="0"/>
                <a:cs typeface="Times New Roman" pitchFamily="18" charset="0"/>
              </a:rPr>
              <a:t>societario</a:t>
            </a:r>
            <a:r>
              <a:rPr lang="it-IT" sz="2000" dirty="0">
                <a:latin typeface="Times New Roman" pitchFamily="18" charset="0"/>
                <a:cs typeface="Times New Roman" pitchFamily="18" charset="0"/>
              </a:rPr>
              <a:t>, </a:t>
            </a:r>
            <a:r>
              <a:rPr lang="it-IT" sz="2000" dirty="0" smtClean="0">
                <a:latin typeface="Times New Roman" pitchFamily="18" charset="0"/>
                <a:cs typeface="Times New Roman" pitchFamily="18" charset="0"/>
              </a:rPr>
              <a:t>l'art</a:t>
            </a:r>
            <a:r>
              <a:rPr lang="it-IT" sz="2000" dirty="0">
                <a:latin typeface="Times New Roman" pitchFamily="18" charset="0"/>
                <a:cs typeface="Times New Roman" pitchFamily="18" charset="0"/>
              </a:rPr>
              <a:t>. 2355 </a:t>
            </a:r>
            <a:r>
              <a:rPr lang="it-IT" sz="2000" dirty="0" smtClean="0">
                <a:latin typeface="Times New Roman" pitchFamily="18" charset="0"/>
                <a:cs typeface="Times New Roman" pitchFamily="18" charset="0"/>
              </a:rPr>
              <a:t>bis, comma 2, c.c., </a:t>
            </a:r>
            <a:r>
              <a:rPr lang="it-IT" sz="2000" dirty="0">
                <a:latin typeface="Times New Roman" pitchFamily="18" charset="0"/>
                <a:cs typeface="Times New Roman" pitchFamily="18" charset="0"/>
              </a:rPr>
              <a:t>per </a:t>
            </a:r>
            <a:r>
              <a:rPr lang="it-IT" sz="2000" dirty="0" smtClean="0">
                <a:latin typeface="Times New Roman" pitchFamily="18" charset="0"/>
                <a:cs typeface="Times New Roman" pitchFamily="18" charset="0"/>
              </a:rPr>
              <a:t>le Spa dispone che </a:t>
            </a:r>
            <a:r>
              <a:rPr lang="it-IT" sz="2000" dirty="0">
                <a:latin typeface="Times New Roman" pitchFamily="18" charset="0"/>
                <a:cs typeface="Times New Roman" pitchFamily="18" charset="0"/>
              </a:rPr>
              <a:t>"le clausole dello statuto che subordinano il trasferimento delle azioni al </a:t>
            </a:r>
            <a:r>
              <a:rPr lang="it-IT" sz="2000" b="1" dirty="0">
                <a:latin typeface="Times New Roman" pitchFamily="18" charset="0"/>
                <a:cs typeface="Times New Roman" pitchFamily="18" charset="0"/>
              </a:rPr>
              <a:t>mero gradimento </a:t>
            </a:r>
            <a:r>
              <a:rPr lang="it-IT" sz="2000" dirty="0">
                <a:latin typeface="Times New Roman" pitchFamily="18" charset="0"/>
                <a:cs typeface="Times New Roman" pitchFamily="18" charset="0"/>
              </a:rPr>
              <a:t>di organi sociali o di altri soci sono inefficaci se non prevedono, a carico della società o degli altri soci, un obbligo di acquisto oppure il diritto di recesso </a:t>
            </a:r>
            <a:r>
              <a:rPr lang="it-IT" sz="2000" dirty="0" smtClean="0">
                <a:latin typeface="Times New Roman" pitchFamily="18" charset="0"/>
                <a:cs typeface="Times New Roman" pitchFamily="18" charset="0"/>
              </a:rPr>
              <a:t>dell'alienante”</a:t>
            </a:r>
          </a:p>
          <a:p>
            <a:pPr algn="just">
              <a:lnSpc>
                <a:spcPct val="70000"/>
              </a:lnSpc>
              <a:spcBef>
                <a:spcPts val="0"/>
              </a:spcBef>
              <a:spcAft>
                <a:spcPts val="600"/>
              </a:spcAft>
              <a:buFont typeface="Wingdings" pitchFamily="2" charset="2"/>
              <a:buChar char="Ø"/>
            </a:pPr>
            <a:r>
              <a:rPr lang="it-IT" sz="2000" dirty="0" smtClean="0">
                <a:latin typeface="Times New Roman" pitchFamily="18" charset="0"/>
                <a:cs typeface="Times New Roman" pitchFamily="18" charset="0"/>
              </a:rPr>
              <a:t>La corretta applicazione dei principi di trasparenza, parità di trattamento e non discriminazione di matrice comunitaria esige che la scelta del contraente privato non sia rimessa alla discrezionalità dell’ente, bensì a procedure amministrative che consentano il confronto concorrenziale tra i soggetti interessati, nelle forme della gara a evidenza pubblica (Consiglio di Stato, sez. </a:t>
            </a:r>
            <a:r>
              <a:rPr lang="it-IT" sz="2000" dirty="0" err="1" smtClean="0">
                <a:latin typeface="Times New Roman" pitchFamily="18" charset="0"/>
                <a:cs typeface="Times New Roman" pitchFamily="18" charset="0"/>
              </a:rPr>
              <a:t>VI</a:t>
            </a:r>
            <a:r>
              <a:rPr lang="it-IT" sz="2000" dirty="0" smtClean="0">
                <a:latin typeface="Times New Roman" pitchFamily="18" charset="0"/>
                <a:cs typeface="Times New Roman" pitchFamily="18" charset="0"/>
              </a:rPr>
              <a:t>, 10.1.2007, n. 30 e sez. V, 4.3.2008, n. 889)</a:t>
            </a:r>
            <a:endParaRPr lang="it-IT" sz="2000" dirty="0">
              <a:latin typeface="Times New Roman" pitchFamily="18" charset="0"/>
              <a:cs typeface="Times New Roman" pitchFamily="18" charset="0"/>
            </a:endParaRPr>
          </a:p>
        </p:txBody>
      </p:sp>
      <p:sp>
        <p:nvSpPr>
          <p:cNvPr id="4" name="Segnaposto numero diapositiva 3"/>
          <p:cNvSpPr>
            <a:spLocks noGrp="1"/>
          </p:cNvSpPr>
          <p:nvPr>
            <p:ph type="sldNum" sz="quarter" idx="12"/>
          </p:nvPr>
        </p:nvSpPr>
        <p:spPr/>
        <p:txBody>
          <a:bodyPr/>
          <a:lstStyle/>
          <a:p>
            <a:fld id="{82760363-4088-464B-9A41-6DF2DA5B69DD}" type="slidenum">
              <a:rPr lang="it-IT" smtClean="0"/>
              <a:pPr/>
              <a:t>53</a:t>
            </a:fld>
            <a:endParaRPr lang="it-IT"/>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sz="2000" b="1" dirty="0" smtClean="0">
                <a:latin typeface="Times New Roman" pitchFamily="18" charset="0"/>
                <a:cs typeface="Times New Roman" pitchFamily="18" charset="0"/>
              </a:rPr>
              <a:t>IL DIVIETO </a:t>
            </a:r>
            <a:r>
              <a:rPr lang="it-IT" sz="2000" b="1" dirty="0" err="1" smtClean="0">
                <a:latin typeface="Times New Roman" pitchFamily="18" charset="0"/>
                <a:cs typeface="Times New Roman" pitchFamily="18" charset="0"/>
              </a:rPr>
              <a:t>DI</a:t>
            </a:r>
            <a:r>
              <a:rPr lang="it-IT" sz="2000" b="1" dirty="0" smtClean="0">
                <a:latin typeface="Times New Roman" pitchFamily="18" charset="0"/>
                <a:cs typeface="Times New Roman" pitchFamily="18" charset="0"/>
              </a:rPr>
              <a:t> RINEGOZIAZIONE DELLE CONDIZIONI CONTRATTUALI</a:t>
            </a:r>
            <a:endParaRPr lang="it-IT" sz="2000" b="1" dirty="0">
              <a:latin typeface="Times New Roman" pitchFamily="18" charset="0"/>
              <a:cs typeface="Times New Roman" pitchFamily="18" charset="0"/>
            </a:endParaRPr>
          </a:p>
        </p:txBody>
      </p:sp>
      <p:sp>
        <p:nvSpPr>
          <p:cNvPr id="3" name="Segnaposto contenuto 2"/>
          <p:cNvSpPr>
            <a:spLocks noGrp="1"/>
          </p:cNvSpPr>
          <p:nvPr>
            <p:ph idx="1"/>
          </p:nvPr>
        </p:nvSpPr>
        <p:spPr>
          <a:xfrm>
            <a:off x="457200" y="1268760"/>
            <a:ext cx="8229600" cy="4824536"/>
          </a:xfrm>
        </p:spPr>
        <p:txBody>
          <a:bodyPr anchor="ctr">
            <a:noAutofit/>
          </a:bodyPr>
          <a:lstStyle/>
          <a:p>
            <a:pPr marL="177800" indent="-177800" algn="just">
              <a:lnSpc>
                <a:spcPct val="80000"/>
              </a:lnSpc>
              <a:spcBef>
                <a:spcPts val="0"/>
              </a:spcBef>
              <a:spcAft>
                <a:spcPts val="1800"/>
              </a:spcAft>
              <a:buNone/>
            </a:pPr>
            <a:r>
              <a:rPr lang="it-IT" sz="2000" dirty="0" smtClean="0">
                <a:latin typeface="Times New Roman" pitchFamily="18" charset="0"/>
                <a:cs typeface="Times New Roman" pitchFamily="18" charset="0"/>
              </a:rPr>
              <a:t>	Con la sentenza n. 889/2008 il Consiglio di Stato, sez. V, ha ritenuto che per la scelta di un socio di una società mista costituita per l’esercizio di un’attività economica, l’Amministrazione deve in ogni caso seguire la procedura di evidenza pubblica, indipendentemente dal tipo di attività che tale società debba espletare (servizi pubblici locali, attività di produzione di beni o servizi nel pubblico mercato, ecc.)</a:t>
            </a:r>
          </a:p>
          <a:p>
            <a:pPr marL="177800" indent="-177800" algn="just">
              <a:lnSpc>
                <a:spcPct val="80000"/>
              </a:lnSpc>
              <a:spcBef>
                <a:spcPts val="0"/>
              </a:spcBef>
              <a:spcAft>
                <a:spcPts val="1800"/>
              </a:spcAft>
              <a:buNone/>
            </a:pPr>
            <a:r>
              <a:rPr lang="it-IT" sz="2000" dirty="0" smtClean="0">
                <a:latin typeface="Times New Roman" pitchFamily="18" charset="0"/>
                <a:cs typeface="Times New Roman" pitchFamily="18" charset="0"/>
              </a:rPr>
              <a:t>   Allo </a:t>
            </a:r>
            <a:r>
              <a:rPr lang="it-IT" sz="2000" dirty="0">
                <a:latin typeface="Times New Roman" pitchFamily="18" charset="0"/>
                <a:cs typeface="Times New Roman" pitchFamily="18" charset="0"/>
              </a:rPr>
              <a:t>scopo di evitare alterazioni al </a:t>
            </a:r>
            <a:r>
              <a:rPr lang="it-IT" sz="2000" dirty="0" smtClean="0">
                <a:latin typeface="Times New Roman" pitchFamily="18" charset="0"/>
                <a:cs typeface="Times New Roman" pitchFamily="18" charset="0"/>
              </a:rPr>
              <a:t>regolare svolgimento </a:t>
            </a:r>
            <a:r>
              <a:rPr lang="it-IT" sz="2000" dirty="0">
                <a:latin typeface="Times New Roman" pitchFamily="18" charset="0"/>
                <a:cs typeface="Times New Roman" pitchFamily="18" charset="0"/>
              </a:rPr>
              <a:t>della concorrenza fra imprese, </a:t>
            </a:r>
            <a:r>
              <a:rPr lang="it-IT" sz="2000" dirty="0" smtClean="0">
                <a:latin typeface="Times New Roman" pitchFamily="18" charset="0"/>
                <a:cs typeface="Times New Roman" pitchFamily="18" charset="0"/>
              </a:rPr>
              <a:t>in violazione </a:t>
            </a:r>
            <a:r>
              <a:rPr lang="it-IT" sz="2000" dirty="0">
                <a:latin typeface="Times New Roman" pitchFamily="18" charset="0"/>
                <a:cs typeface="Times New Roman" pitchFamily="18" charset="0"/>
              </a:rPr>
              <a:t>dei principi comunitari in materia, </a:t>
            </a:r>
            <a:r>
              <a:rPr lang="it-IT" sz="2000" dirty="0" smtClean="0">
                <a:latin typeface="Times New Roman" pitchFamily="18" charset="0"/>
                <a:cs typeface="Times New Roman" pitchFamily="18" charset="0"/>
              </a:rPr>
              <a:t>le istituzioni </a:t>
            </a:r>
            <a:r>
              <a:rPr lang="it-IT" sz="2000" dirty="0">
                <a:latin typeface="Times New Roman" pitchFamily="18" charset="0"/>
                <a:cs typeface="Times New Roman" pitchFamily="18" charset="0"/>
              </a:rPr>
              <a:t>comunitarie e nazionali, </a:t>
            </a:r>
            <a:r>
              <a:rPr lang="it-IT" sz="2000" dirty="0" smtClean="0">
                <a:latin typeface="Times New Roman" pitchFamily="18" charset="0"/>
                <a:cs typeface="Times New Roman" pitchFamily="18" charset="0"/>
              </a:rPr>
              <a:t>nonché la giurisprudenza </a:t>
            </a:r>
            <a:r>
              <a:rPr lang="it-IT" sz="2000" dirty="0">
                <a:latin typeface="Times New Roman" pitchFamily="18" charset="0"/>
                <a:cs typeface="Times New Roman" pitchFamily="18" charset="0"/>
              </a:rPr>
              <a:t>del Consiglio di Stato, hanno </a:t>
            </a:r>
            <a:r>
              <a:rPr lang="it-IT" sz="2000" dirty="0" smtClean="0">
                <a:latin typeface="Times New Roman" pitchFamily="18" charset="0"/>
                <a:cs typeface="Times New Roman" pitchFamily="18" charset="0"/>
              </a:rPr>
              <a:t>sancito il principio </a:t>
            </a:r>
            <a:r>
              <a:rPr lang="it-IT" sz="2000" dirty="0">
                <a:latin typeface="Times New Roman" pitchFamily="18" charset="0"/>
                <a:cs typeface="Times New Roman" pitchFamily="18" charset="0"/>
              </a:rPr>
              <a:t>del divieto di rinegoziazione delle </a:t>
            </a:r>
            <a:r>
              <a:rPr lang="it-IT" sz="2000" dirty="0" smtClean="0">
                <a:latin typeface="Times New Roman" pitchFamily="18" charset="0"/>
                <a:cs typeface="Times New Roman" pitchFamily="18" charset="0"/>
              </a:rPr>
              <a:t>condizioni contrattuali </a:t>
            </a:r>
            <a:r>
              <a:rPr lang="it-IT" sz="2000" dirty="0">
                <a:latin typeface="Times New Roman" pitchFamily="18" charset="0"/>
                <a:cs typeface="Times New Roman" pitchFamily="18" charset="0"/>
              </a:rPr>
              <a:t>cristallizzate negli atti di gara, una </a:t>
            </a:r>
            <a:r>
              <a:rPr lang="it-IT" sz="2000" dirty="0" smtClean="0">
                <a:latin typeface="Times New Roman" pitchFamily="18" charset="0"/>
                <a:cs typeface="Times New Roman" pitchFamily="18" charset="0"/>
              </a:rPr>
              <a:t>diversa soluzione </a:t>
            </a:r>
            <a:r>
              <a:rPr lang="it-IT" sz="2000" dirty="0">
                <a:latin typeface="Times New Roman" pitchFamily="18" charset="0"/>
                <a:cs typeface="Times New Roman" pitchFamily="18" charset="0"/>
              </a:rPr>
              <a:t>comportando inaccettabili </a:t>
            </a:r>
            <a:r>
              <a:rPr lang="it-IT" sz="2000" dirty="0" smtClean="0">
                <a:latin typeface="Times New Roman" pitchFamily="18" charset="0"/>
                <a:cs typeface="Times New Roman" pitchFamily="18" charset="0"/>
              </a:rPr>
              <a:t>elementi </a:t>
            </a:r>
            <a:r>
              <a:rPr lang="it-IT" sz="2000" dirty="0" err="1" smtClean="0">
                <a:latin typeface="Times New Roman" pitchFamily="18" charset="0"/>
                <a:cs typeface="Times New Roman" pitchFamily="18" charset="0"/>
              </a:rPr>
              <a:t>distorsivi</a:t>
            </a:r>
            <a:r>
              <a:rPr lang="it-IT" sz="2000" dirty="0" smtClean="0">
                <a:latin typeface="Times New Roman" pitchFamily="18" charset="0"/>
                <a:cs typeface="Times New Roman" pitchFamily="18" charset="0"/>
              </a:rPr>
              <a:t> </a:t>
            </a:r>
            <a:r>
              <a:rPr lang="it-IT" sz="2000" dirty="0">
                <a:latin typeface="Times New Roman" pitchFamily="18" charset="0"/>
                <a:cs typeface="Times New Roman" pitchFamily="18" charset="0"/>
              </a:rPr>
              <a:t>della </a:t>
            </a:r>
            <a:r>
              <a:rPr lang="it-IT" sz="2000" dirty="0" smtClean="0">
                <a:latin typeface="Times New Roman" pitchFamily="18" charset="0"/>
                <a:cs typeface="Times New Roman" pitchFamily="18" charset="0"/>
              </a:rPr>
              <a:t>concorrenza	</a:t>
            </a:r>
          </a:p>
          <a:p>
            <a:pPr marL="177800" indent="-177800" algn="just">
              <a:lnSpc>
                <a:spcPct val="80000"/>
              </a:lnSpc>
              <a:spcBef>
                <a:spcPts val="0"/>
              </a:spcBef>
              <a:spcAft>
                <a:spcPts val="1800"/>
              </a:spcAft>
              <a:buNone/>
            </a:pPr>
            <a:r>
              <a:rPr lang="it-IT" sz="2000" i="1" dirty="0" smtClean="0">
                <a:latin typeface="Times New Roman" pitchFamily="18" charset="0"/>
                <a:cs typeface="Times New Roman" pitchFamily="18" charset="0"/>
              </a:rPr>
              <a:t>   </a:t>
            </a:r>
            <a:r>
              <a:rPr lang="it-IT" sz="1800" i="1" dirty="0" smtClean="0">
                <a:latin typeface="Times New Roman" pitchFamily="18" charset="0"/>
                <a:cs typeface="Times New Roman" pitchFamily="18" charset="0"/>
              </a:rPr>
              <a:t>(</a:t>
            </a:r>
            <a:r>
              <a:rPr lang="it-IT" sz="1800" i="1" dirty="0">
                <a:latin typeface="Times New Roman" pitchFamily="18" charset="0"/>
                <a:cs typeface="Times New Roman" pitchFamily="18" charset="0"/>
              </a:rPr>
              <a:t>Parere della Commissione CE, 23 marzo 1998 reso ex art. 169 del Trattato; parere del Consiglio di </a:t>
            </a:r>
            <a:r>
              <a:rPr lang="it-IT" sz="1800" i="1" dirty="0" smtClean="0">
                <a:latin typeface="Times New Roman" pitchFamily="18" charset="0"/>
                <a:cs typeface="Times New Roman" pitchFamily="18" charset="0"/>
              </a:rPr>
              <a:t>Stato, commissione </a:t>
            </a:r>
            <a:r>
              <a:rPr lang="it-IT" sz="1800" i="1" dirty="0">
                <a:latin typeface="Times New Roman" pitchFamily="18" charset="0"/>
                <a:cs typeface="Times New Roman" pitchFamily="18" charset="0"/>
              </a:rPr>
              <a:t>speciale, 12 ottobre 2001, n. 1084; circolari della Presidenza del Consiglio dei Ministri </a:t>
            </a:r>
            <a:r>
              <a:rPr lang="it-IT" sz="1800" i="1" dirty="0" smtClean="0">
                <a:latin typeface="Times New Roman" pitchFamily="18" charset="0"/>
                <a:cs typeface="Times New Roman" pitchFamily="18" charset="0"/>
              </a:rPr>
              <a:t>- Dipartimento </a:t>
            </a:r>
            <a:r>
              <a:rPr lang="it-IT" sz="1800" i="1" dirty="0">
                <a:latin typeface="Times New Roman" pitchFamily="18" charset="0"/>
                <a:cs typeface="Times New Roman" pitchFamily="18" charset="0"/>
              </a:rPr>
              <a:t>per il coordinamento delle politiche comunitarie </a:t>
            </a:r>
            <a:r>
              <a:rPr lang="it-IT" sz="1800" i="1" dirty="0" smtClean="0">
                <a:latin typeface="Times New Roman" pitchFamily="18" charset="0"/>
                <a:cs typeface="Times New Roman" pitchFamily="18" charset="0"/>
              </a:rPr>
              <a:t>del </a:t>
            </a:r>
            <a:r>
              <a:rPr lang="it-IT" sz="1800" i="1" dirty="0">
                <a:latin typeface="Times New Roman" pitchFamily="18" charset="0"/>
                <a:cs typeface="Times New Roman" pitchFamily="18" charset="0"/>
              </a:rPr>
              <a:t>15 novembre 2001 e del 23 </a:t>
            </a:r>
            <a:r>
              <a:rPr lang="it-IT" sz="1800" i="1" dirty="0" smtClean="0">
                <a:latin typeface="Times New Roman" pitchFamily="18" charset="0"/>
                <a:cs typeface="Times New Roman" pitchFamily="18" charset="0"/>
              </a:rPr>
              <a:t>febbraio 2000)</a:t>
            </a:r>
            <a:endParaRPr lang="it-IT" sz="1800" i="1" dirty="0">
              <a:latin typeface="Times New Roman" pitchFamily="18" charset="0"/>
              <a:cs typeface="Times New Roman" pitchFamily="18" charset="0"/>
            </a:endParaRPr>
          </a:p>
        </p:txBody>
      </p:sp>
      <p:sp>
        <p:nvSpPr>
          <p:cNvPr id="4" name="Segnaposto numero diapositiva 3"/>
          <p:cNvSpPr>
            <a:spLocks noGrp="1"/>
          </p:cNvSpPr>
          <p:nvPr>
            <p:ph type="sldNum" sz="quarter" idx="12"/>
          </p:nvPr>
        </p:nvSpPr>
        <p:spPr/>
        <p:txBody>
          <a:bodyPr/>
          <a:lstStyle/>
          <a:p>
            <a:fld id="{82760363-4088-464B-9A41-6DF2DA5B69DD}" type="slidenum">
              <a:rPr lang="it-IT" smtClean="0"/>
              <a:pPr/>
              <a:t>54</a:t>
            </a:fld>
            <a:endParaRPr lang="it-IT"/>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endParaRPr lang="it-IT" sz="2400" dirty="0" smtClean="0"/>
          </a:p>
          <a:p>
            <a:pPr algn="ctr">
              <a:buNone/>
            </a:pPr>
            <a:endParaRPr lang="it-IT" sz="2400" dirty="0" smtClean="0"/>
          </a:p>
          <a:p>
            <a:pPr algn="ctr">
              <a:buNone/>
            </a:pPr>
            <a:endParaRPr lang="it-IT" sz="2400" dirty="0" smtClean="0"/>
          </a:p>
          <a:p>
            <a:pPr algn="ctr">
              <a:buNone/>
            </a:pPr>
            <a:r>
              <a:rPr lang="it-IT" sz="2400" b="1" dirty="0" smtClean="0"/>
              <a:t>LE MISURE ANTICRISI E LE NOVITÀ PER LA GOVERNANCE DELLE PARTECIPATE</a:t>
            </a:r>
            <a:endParaRPr lang="it-IT" sz="2400" b="1" dirty="0"/>
          </a:p>
        </p:txBody>
      </p:sp>
      <p:sp>
        <p:nvSpPr>
          <p:cNvPr id="4" name="Segnaposto numero diapositiva 3"/>
          <p:cNvSpPr>
            <a:spLocks noGrp="1"/>
          </p:cNvSpPr>
          <p:nvPr>
            <p:ph type="sldNum" sz="quarter" idx="12"/>
          </p:nvPr>
        </p:nvSpPr>
        <p:spPr/>
        <p:txBody>
          <a:bodyPr/>
          <a:lstStyle/>
          <a:p>
            <a:fld id="{159966BA-077A-49B8-B1C6-0EE1899BF30C}" type="slidenum">
              <a:rPr lang="it-IT" smtClean="0"/>
              <a:pPr/>
              <a:t>55</a:t>
            </a:fld>
            <a:endParaRPr lang="it-IT"/>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720080"/>
          </a:xfrm>
        </p:spPr>
        <p:txBody>
          <a:bodyPr>
            <a:normAutofit/>
          </a:bodyPr>
          <a:lstStyle/>
          <a:p>
            <a:r>
              <a:rPr lang="it-IT" sz="2000" b="1" dirty="0" smtClean="0"/>
              <a:t>1/LE REGOLE DELLA GOVERNANCE SOCIETARIA</a:t>
            </a:r>
            <a:br>
              <a:rPr lang="it-IT" sz="2000" b="1" dirty="0" smtClean="0"/>
            </a:br>
            <a:r>
              <a:rPr lang="it-IT" sz="2000" b="1" dirty="0" smtClean="0"/>
              <a:t>(art. 11 del TU)</a:t>
            </a:r>
            <a:endParaRPr lang="it-IT" sz="2000" b="1" dirty="0"/>
          </a:p>
        </p:txBody>
      </p:sp>
      <p:sp>
        <p:nvSpPr>
          <p:cNvPr id="3" name="Segnaposto contenuto 2"/>
          <p:cNvSpPr>
            <a:spLocks noGrp="1"/>
          </p:cNvSpPr>
          <p:nvPr>
            <p:ph idx="1"/>
          </p:nvPr>
        </p:nvSpPr>
        <p:spPr>
          <a:xfrm>
            <a:off x="323528" y="1124744"/>
            <a:ext cx="8363272" cy="5256584"/>
          </a:xfrm>
        </p:spPr>
        <p:txBody>
          <a:bodyPr anchor="ctr">
            <a:normAutofit fontScale="92500" lnSpcReduction="20000"/>
          </a:bodyPr>
          <a:lstStyle/>
          <a:p>
            <a:pPr algn="just">
              <a:buFont typeface="Wingdings" pitchFamily="2" charset="2"/>
              <a:buChar char="Ø"/>
            </a:pPr>
            <a:r>
              <a:rPr lang="it-IT" sz="2000" dirty="0" smtClean="0"/>
              <a:t>I componenti dei Cda delle società a controllo pubblico devono possedere i requisiti di onorabilità, professionalità e autonomia stabiliti con apposito DPCM</a:t>
            </a:r>
          </a:p>
          <a:p>
            <a:pPr algn="just">
              <a:buFont typeface="Wingdings" pitchFamily="2" charset="2"/>
              <a:buChar char="Ø"/>
            </a:pPr>
            <a:r>
              <a:rPr lang="it-IT" sz="2000" dirty="0" smtClean="0"/>
              <a:t>L’organo amministrativo della società è, di norma, un amministratore unico</a:t>
            </a:r>
          </a:p>
          <a:p>
            <a:pPr algn="just">
              <a:buFont typeface="Wingdings" pitchFamily="2" charset="2"/>
              <a:buChar char="Ø"/>
            </a:pPr>
            <a:r>
              <a:rPr lang="it-IT" sz="2000" dirty="0" smtClean="0"/>
              <a:t>Un DPCM da emanarsi entro 6 mesi definirà i criteri in base ai quali, per ragioni organizzative, l’assemblea può disporre che la società sia guidata da un Cda da 3 a 5 membri, con amministratori scelti nel rispetto dell’equilibrio dei generi</a:t>
            </a:r>
          </a:p>
          <a:p>
            <a:pPr algn="just">
              <a:buFont typeface="Wingdings" pitchFamily="2" charset="2"/>
              <a:buChar char="Ø"/>
            </a:pPr>
            <a:r>
              <a:rPr lang="it-IT" sz="2100" dirty="0" smtClean="0"/>
              <a:t>Oggi in Italia gli amministratori nelle partecipate sono 26.500, che occupano 37.000 posti nei Cda, a causa dei doppi incarichi (e percepiscono indennità per circa 400 milioni all'anno) – a causa delle società da chiudere e per la regola dell’amministratore unico, 15.000 posti nei Cda dovrebbero scomparire</a:t>
            </a:r>
          </a:p>
          <a:p>
            <a:pPr algn="just">
              <a:buFont typeface="Wingdings" pitchFamily="2" charset="2"/>
              <a:buChar char="Ø"/>
            </a:pPr>
            <a:r>
              <a:rPr lang="it-IT" sz="2000" dirty="0" smtClean="0"/>
              <a:t>Nella Srl a controllo pubblico, in deroga all’art. 2475 c.c., l’amministrazione della società non può essere affidata ai soci</a:t>
            </a:r>
          </a:p>
          <a:p>
            <a:pPr algn="just">
              <a:buFont typeface="Wingdings" pitchFamily="2" charset="2"/>
              <a:buChar char="Ø"/>
            </a:pPr>
            <a:r>
              <a:rPr lang="it-IT" sz="2000" dirty="0" smtClean="0"/>
              <a:t>Con decreto del MEF, sentita la conferenza unificata e previo parere delle competenti commissioni parlamentari,  saranno definiti indicatori qualitativi e quantitativi  per classificare le società (</a:t>
            </a:r>
            <a:r>
              <a:rPr lang="it-IT" sz="2000" dirty="0" err="1" smtClean="0"/>
              <a:t>max</a:t>
            </a:r>
            <a:r>
              <a:rPr lang="it-IT" sz="2000" dirty="0" smtClean="0"/>
              <a:t>) in 5 fasce</a:t>
            </a:r>
          </a:p>
          <a:p>
            <a:pPr algn="just">
              <a:buFont typeface="Wingdings" pitchFamily="2" charset="2"/>
              <a:buChar char="Ø"/>
            </a:pPr>
            <a:r>
              <a:rPr lang="it-IT" sz="2000" dirty="0" smtClean="0"/>
              <a:t>Per ciascuna fascia saranno determinati i limiti  massimi di compensi per amministratori, sindaci, dirigenti e dipendenti (</a:t>
            </a:r>
            <a:r>
              <a:rPr lang="it-IT" sz="2000" dirty="0" err="1" smtClean="0"/>
              <a:t>max</a:t>
            </a:r>
            <a:r>
              <a:rPr lang="it-IT" sz="2000" dirty="0" smtClean="0"/>
              <a:t> 240.000 €), nonché la parte variabile della remunerazione commisurata all’utile di bilancio, che è esclusa in caso di perdite per responsabilità dell’amministratore </a:t>
            </a:r>
            <a:endParaRPr lang="it-IT" sz="2000" dirty="0"/>
          </a:p>
        </p:txBody>
      </p:sp>
      <p:sp>
        <p:nvSpPr>
          <p:cNvPr id="4" name="Segnaposto numero diapositiva 3"/>
          <p:cNvSpPr>
            <a:spLocks noGrp="1"/>
          </p:cNvSpPr>
          <p:nvPr>
            <p:ph type="sldNum" sz="quarter" idx="12"/>
          </p:nvPr>
        </p:nvSpPr>
        <p:spPr/>
        <p:txBody>
          <a:bodyPr/>
          <a:lstStyle/>
          <a:p>
            <a:fld id="{159966BA-077A-49B8-B1C6-0EE1899BF30C}" type="slidenum">
              <a:rPr lang="it-IT" smtClean="0"/>
              <a:pPr/>
              <a:t>56</a:t>
            </a:fld>
            <a:endParaRPr lang="it-IT"/>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2000" b="1" dirty="0" smtClean="0"/>
              <a:t>2/LE REGOLE DELLA GOVERNANCE SOCIETARIA</a:t>
            </a:r>
            <a:br>
              <a:rPr lang="it-IT" sz="2000" b="1" dirty="0" smtClean="0"/>
            </a:br>
            <a:r>
              <a:rPr lang="it-IT" sz="2000" b="1" dirty="0" smtClean="0"/>
              <a:t>(art. 11 del TU)</a:t>
            </a:r>
            <a:endParaRPr lang="it-IT" sz="2000" dirty="0"/>
          </a:p>
        </p:txBody>
      </p:sp>
      <p:sp>
        <p:nvSpPr>
          <p:cNvPr id="3" name="Segnaposto contenuto 2"/>
          <p:cNvSpPr>
            <a:spLocks noGrp="1"/>
          </p:cNvSpPr>
          <p:nvPr>
            <p:ph idx="1"/>
          </p:nvPr>
        </p:nvSpPr>
        <p:spPr>
          <a:xfrm>
            <a:off x="457200" y="1340768"/>
            <a:ext cx="8229600" cy="4680520"/>
          </a:xfrm>
        </p:spPr>
        <p:txBody>
          <a:bodyPr anchor="ctr">
            <a:normAutofit/>
          </a:bodyPr>
          <a:lstStyle/>
          <a:p>
            <a:pPr algn="just">
              <a:lnSpc>
                <a:spcPct val="80000"/>
              </a:lnSpc>
              <a:buFont typeface="Wingdings" pitchFamily="2" charset="2"/>
              <a:buChar char="Ø"/>
            </a:pPr>
            <a:r>
              <a:rPr lang="it-IT" sz="2000" dirty="0" smtClean="0"/>
              <a:t>In virtù del principio di </a:t>
            </a:r>
            <a:r>
              <a:rPr lang="it-IT" sz="2000" dirty="0" err="1" smtClean="0"/>
              <a:t>omnicomprensività</a:t>
            </a:r>
            <a:r>
              <a:rPr lang="it-IT" sz="2000" dirty="0" smtClean="0"/>
              <a:t> della retribuzione, se nel Cda sono nominati dipendenti dell’ente titolare della partecipazione, essi hanno l’obbligo di riversare i compensi all’amministrazione di appartenenza, salvo il diritto alla copertura assicurativa e il rimborso delle spese documentate</a:t>
            </a:r>
          </a:p>
          <a:p>
            <a:pPr algn="just">
              <a:lnSpc>
                <a:spcPct val="80000"/>
              </a:lnSpc>
              <a:buFont typeface="Wingdings" pitchFamily="2" charset="2"/>
              <a:buChar char="Ø"/>
            </a:pPr>
            <a:r>
              <a:rPr lang="it-IT" sz="2000" dirty="0" smtClean="0"/>
              <a:t>Viene esclusa la carica di vice-presidente  (o ammessa solo con funzioni sostitutive in caso assenza e senza compenso aggiuntivo)</a:t>
            </a:r>
          </a:p>
          <a:p>
            <a:pPr algn="just">
              <a:lnSpc>
                <a:spcPct val="80000"/>
              </a:lnSpc>
              <a:buFont typeface="Wingdings" pitchFamily="2" charset="2"/>
              <a:buChar char="Ø"/>
            </a:pPr>
            <a:r>
              <a:rPr lang="it-IT" sz="2000" dirty="0" smtClean="0"/>
              <a:t>Divieto di corrispondere gettoni di presenza, premi di risultato e altri benefit</a:t>
            </a:r>
          </a:p>
          <a:p>
            <a:pPr algn="just">
              <a:lnSpc>
                <a:spcPct val="80000"/>
              </a:lnSpc>
              <a:buFont typeface="Wingdings" pitchFamily="2" charset="2"/>
              <a:buChar char="Ø"/>
            </a:pPr>
            <a:r>
              <a:rPr lang="it-IT" sz="2000" dirty="0" smtClean="0"/>
              <a:t>Divieto di istituire organi diversi da quelli previsti dalle norme generali in tema di società, salvo comitati ex </a:t>
            </a:r>
            <a:r>
              <a:rPr lang="it-IT" sz="2000" dirty="0" err="1" smtClean="0"/>
              <a:t>lege</a:t>
            </a:r>
            <a:r>
              <a:rPr lang="it-IT" sz="2000" dirty="0" smtClean="0"/>
              <a:t> con funzioni consultive o di proposta, con compenso </a:t>
            </a:r>
            <a:r>
              <a:rPr lang="it-IT" sz="2000" dirty="0" err="1" smtClean="0"/>
              <a:t>max</a:t>
            </a:r>
            <a:r>
              <a:rPr lang="it-IT" sz="2000" dirty="0" smtClean="0"/>
              <a:t> 30% dell’amministratore</a:t>
            </a:r>
          </a:p>
          <a:p>
            <a:pPr algn="just">
              <a:lnSpc>
                <a:spcPct val="80000"/>
              </a:lnSpc>
              <a:buFont typeface="Wingdings" pitchFamily="2" charset="2"/>
              <a:buChar char="Ø"/>
            </a:pPr>
            <a:r>
              <a:rPr lang="it-IT" sz="2000" dirty="0" smtClean="0"/>
              <a:t>Nelle società indirette, non è consentito nominare nei Cda amministratori della società controllante, salvo deleghe gestionali a carattere continuativo o nomine di comprovata competenza tecnica, o per agevolare l’esercizio dell’attività di direzione e coordinamento</a:t>
            </a:r>
            <a:endParaRPr lang="it-IT" sz="2000" dirty="0"/>
          </a:p>
        </p:txBody>
      </p:sp>
      <p:sp>
        <p:nvSpPr>
          <p:cNvPr id="4" name="Segnaposto numero diapositiva 3"/>
          <p:cNvSpPr>
            <a:spLocks noGrp="1"/>
          </p:cNvSpPr>
          <p:nvPr>
            <p:ph type="sldNum" sz="quarter" idx="12"/>
          </p:nvPr>
        </p:nvSpPr>
        <p:spPr/>
        <p:txBody>
          <a:bodyPr/>
          <a:lstStyle/>
          <a:p>
            <a:fld id="{159966BA-077A-49B8-B1C6-0EE1899BF30C}" type="slidenum">
              <a:rPr lang="it-IT" smtClean="0"/>
              <a:pPr/>
              <a:t>57</a:t>
            </a:fld>
            <a:endParaRPr lang="it-IT"/>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60649"/>
            <a:ext cx="7772400" cy="720080"/>
          </a:xfrm>
        </p:spPr>
        <p:txBody>
          <a:bodyPr>
            <a:normAutofit/>
          </a:bodyPr>
          <a:lstStyle/>
          <a:p>
            <a:r>
              <a:rPr lang="it-IT" sz="2000" b="1" dirty="0" smtClean="0"/>
              <a:t>ORGANIZZAZIONE E GESTIONE DELLE SOCIETÀ A CONTROLLO PUBBLICO (ART. 6 del TU)</a:t>
            </a:r>
            <a:endParaRPr lang="it-IT" sz="2000" b="1" dirty="0"/>
          </a:p>
        </p:txBody>
      </p:sp>
      <p:sp>
        <p:nvSpPr>
          <p:cNvPr id="3" name="Sottotitolo 2"/>
          <p:cNvSpPr>
            <a:spLocks noGrp="1"/>
          </p:cNvSpPr>
          <p:nvPr>
            <p:ph type="subTitle" idx="1"/>
          </p:nvPr>
        </p:nvSpPr>
        <p:spPr>
          <a:xfrm>
            <a:off x="323528" y="1196752"/>
            <a:ext cx="8136904" cy="4896544"/>
          </a:xfrm>
        </p:spPr>
        <p:txBody>
          <a:bodyPr anchor="ctr">
            <a:normAutofit fontScale="92500" lnSpcReduction="10000"/>
          </a:bodyPr>
          <a:lstStyle/>
          <a:p>
            <a:pPr marL="355600" indent="-355600" algn="just">
              <a:lnSpc>
                <a:spcPct val="90000"/>
              </a:lnSpc>
              <a:spcBef>
                <a:spcPts val="0"/>
              </a:spcBef>
              <a:spcAft>
                <a:spcPts val="1200"/>
              </a:spcAft>
              <a:buFont typeface="Wingdings" pitchFamily="2" charset="2"/>
              <a:buChar char="Ø"/>
            </a:pPr>
            <a:r>
              <a:rPr lang="it-IT" sz="2000" dirty="0" smtClean="0">
                <a:solidFill>
                  <a:schemeClr val="tx1"/>
                </a:solidFill>
              </a:rPr>
              <a:t>Nel caso di attività economiche protette da diritti speciali o esclusivi, e svolte con altre attività in regime di economia di mercato,  occorre l’adozione di sistemi di contabilità separata</a:t>
            </a:r>
          </a:p>
          <a:p>
            <a:pPr marL="355600" indent="-355600" algn="just">
              <a:lnSpc>
                <a:spcPct val="90000"/>
              </a:lnSpc>
              <a:spcBef>
                <a:spcPts val="0"/>
              </a:spcBef>
              <a:spcAft>
                <a:spcPts val="1200"/>
              </a:spcAft>
              <a:buFont typeface="Wingdings" pitchFamily="2" charset="2"/>
              <a:buChar char="Ø"/>
            </a:pPr>
            <a:r>
              <a:rPr lang="it-IT" sz="2000" dirty="0" smtClean="0">
                <a:solidFill>
                  <a:schemeClr val="tx1"/>
                </a:solidFill>
              </a:rPr>
              <a:t>Con delibera di assemblea  e su proposta del Cda le società adottano specifici programmi di valutazione del rischio di crisi aziendale</a:t>
            </a:r>
          </a:p>
          <a:p>
            <a:pPr marL="355600" indent="-355600" algn="just">
              <a:lnSpc>
                <a:spcPct val="90000"/>
              </a:lnSpc>
              <a:spcBef>
                <a:spcPts val="0"/>
              </a:spcBef>
              <a:spcAft>
                <a:spcPts val="1200"/>
              </a:spcAft>
              <a:buFont typeface="Wingdings" pitchFamily="2" charset="2"/>
              <a:buChar char="Ø"/>
            </a:pPr>
            <a:r>
              <a:rPr lang="it-IT" sz="2000" dirty="0" smtClean="0">
                <a:solidFill>
                  <a:schemeClr val="tx1"/>
                </a:solidFill>
              </a:rPr>
              <a:t>Le società valutano l’opportunità di integrare gli strumenti di governance (dandone motivazione in caso contrario) con:</a:t>
            </a:r>
          </a:p>
          <a:p>
            <a:pPr marL="533400" indent="-355600" algn="just">
              <a:lnSpc>
                <a:spcPct val="90000"/>
              </a:lnSpc>
              <a:spcBef>
                <a:spcPts val="0"/>
              </a:spcBef>
              <a:spcAft>
                <a:spcPts val="600"/>
              </a:spcAft>
              <a:buFont typeface="Wingdings" pitchFamily="2" charset="2"/>
              <a:buChar char="q"/>
            </a:pPr>
            <a:r>
              <a:rPr lang="it-IT" sz="2000" dirty="0" smtClean="0">
                <a:solidFill>
                  <a:schemeClr val="tx1"/>
                </a:solidFill>
              </a:rPr>
              <a:t>Regolamenti interni per garantire la conformità dell’attività gestita alle norme per la tutela della concorrenza</a:t>
            </a:r>
          </a:p>
          <a:p>
            <a:pPr marL="533400" indent="-355600" algn="just">
              <a:lnSpc>
                <a:spcPct val="90000"/>
              </a:lnSpc>
              <a:spcBef>
                <a:spcPts val="0"/>
              </a:spcBef>
              <a:spcAft>
                <a:spcPts val="600"/>
              </a:spcAft>
              <a:buFont typeface="Wingdings" pitchFamily="2" charset="2"/>
              <a:buChar char="q"/>
            </a:pPr>
            <a:r>
              <a:rPr lang="it-IT" sz="2000" dirty="0" smtClean="0">
                <a:solidFill>
                  <a:schemeClr val="tx1"/>
                </a:solidFill>
              </a:rPr>
              <a:t>Ufficio di controllo interno che monitora la regolarità ed efficienza gestionale, dandone comunicazione all’organo di controllo statutario</a:t>
            </a:r>
          </a:p>
          <a:p>
            <a:pPr marL="533400" indent="-355600" algn="just">
              <a:lnSpc>
                <a:spcPct val="90000"/>
              </a:lnSpc>
              <a:spcBef>
                <a:spcPts val="0"/>
              </a:spcBef>
              <a:spcAft>
                <a:spcPts val="600"/>
              </a:spcAft>
              <a:buFont typeface="Wingdings" pitchFamily="2" charset="2"/>
              <a:buChar char="q"/>
            </a:pPr>
            <a:r>
              <a:rPr lang="it-IT" sz="2000" dirty="0" smtClean="0">
                <a:solidFill>
                  <a:schemeClr val="tx1"/>
                </a:solidFill>
              </a:rPr>
              <a:t>Codici di condotta per la disciplina dei comportamenti imprenditoriali verso consumatori, utenti, dipendenti collaboratori e </a:t>
            </a:r>
            <a:r>
              <a:rPr lang="it-IT" sz="2000" dirty="0" err="1" smtClean="0">
                <a:solidFill>
                  <a:schemeClr val="tx1"/>
                </a:solidFill>
              </a:rPr>
              <a:t>stakeholders</a:t>
            </a:r>
            <a:r>
              <a:rPr lang="it-IT" sz="2000" dirty="0" smtClean="0">
                <a:solidFill>
                  <a:schemeClr val="tx1"/>
                </a:solidFill>
              </a:rPr>
              <a:t> in genere</a:t>
            </a:r>
          </a:p>
          <a:p>
            <a:pPr marL="533400" indent="-355600" algn="just">
              <a:lnSpc>
                <a:spcPct val="90000"/>
              </a:lnSpc>
              <a:spcBef>
                <a:spcPts val="0"/>
              </a:spcBef>
              <a:spcAft>
                <a:spcPts val="1200"/>
              </a:spcAft>
              <a:buFont typeface="Wingdings" pitchFamily="2" charset="2"/>
              <a:buChar char="q"/>
            </a:pPr>
            <a:r>
              <a:rPr lang="it-IT" sz="2000" dirty="0" smtClean="0">
                <a:solidFill>
                  <a:schemeClr val="tx1"/>
                </a:solidFill>
              </a:rPr>
              <a:t>Programmi di responsabilità sociale d’impresa secondo i principi CE</a:t>
            </a:r>
          </a:p>
          <a:p>
            <a:pPr marL="355600" lvl="0" indent="-355600" algn="just">
              <a:lnSpc>
                <a:spcPct val="90000"/>
              </a:lnSpc>
              <a:spcBef>
                <a:spcPts val="0"/>
              </a:spcBef>
              <a:spcAft>
                <a:spcPts val="1200"/>
              </a:spcAft>
              <a:buFont typeface="Wingdings" pitchFamily="2" charset="2"/>
              <a:buChar char="Ø"/>
            </a:pPr>
            <a:r>
              <a:rPr lang="it-IT" sz="2000" dirty="0" smtClean="0">
                <a:solidFill>
                  <a:schemeClr val="tx1"/>
                </a:solidFill>
              </a:rPr>
              <a:t>Le società a controllo pubblico sono tenute all’acquisto di lavori, beni e servizi secondo la disciplina in materia di contratti pubblici (art. 16. comma 8)</a:t>
            </a: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58</a:t>
            </a:fld>
            <a:endParaRPr lang="it-IT"/>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432048"/>
          </a:xfrm>
        </p:spPr>
        <p:txBody>
          <a:bodyPr>
            <a:normAutofit/>
          </a:bodyPr>
          <a:lstStyle/>
          <a:p>
            <a:r>
              <a:rPr lang="it-IT" sz="2000" b="1" dirty="0" smtClean="0"/>
              <a:t>LA GESTIONE DEL PERSONALE (ARTICOLI 19 E 26 del Tu)</a:t>
            </a:r>
            <a:endParaRPr lang="it-IT" sz="2000" b="1" dirty="0"/>
          </a:p>
        </p:txBody>
      </p:sp>
      <p:sp>
        <p:nvSpPr>
          <p:cNvPr id="3" name="Segnaposto contenuto 2"/>
          <p:cNvSpPr>
            <a:spLocks noGrp="1"/>
          </p:cNvSpPr>
          <p:nvPr>
            <p:ph idx="1"/>
          </p:nvPr>
        </p:nvSpPr>
        <p:spPr>
          <a:xfrm>
            <a:off x="457200" y="836712"/>
            <a:ext cx="8229600" cy="5472608"/>
          </a:xfrm>
        </p:spPr>
        <p:txBody>
          <a:bodyPr anchor="ctr">
            <a:noAutofit/>
          </a:bodyPr>
          <a:lstStyle/>
          <a:p>
            <a:pPr algn="just">
              <a:lnSpc>
                <a:spcPct val="70000"/>
              </a:lnSpc>
              <a:spcBef>
                <a:spcPts val="0"/>
              </a:spcBef>
              <a:spcAft>
                <a:spcPts val="600"/>
              </a:spcAft>
              <a:buFont typeface="Wingdings" pitchFamily="2" charset="2"/>
              <a:buChar char="Ø"/>
            </a:pPr>
            <a:r>
              <a:rPr lang="it-IT" sz="1900" dirty="0" smtClean="0"/>
              <a:t>In tutte le società a controllo pubblico per il </a:t>
            </a:r>
            <a:r>
              <a:rPr lang="it-IT" sz="1900" u="sng" dirty="0" smtClean="0"/>
              <a:t>reclutamento del personale e il conferimento degli incarichi</a:t>
            </a:r>
            <a:r>
              <a:rPr lang="it-IT" sz="1900" dirty="0" smtClean="0"/>
              <a:t> è imposto il rispetto dei principi di cui al comma 3 dell'articolo 35 del </a:t>
            </a:r>
            <a:r>
              <a:rPr lang="it-IT" sz="1900" dirty="0" err="1" smtClean="0"/>
              <a:t>dlgs</a:t>
            </a:r>
            <a:r>
              <a:rPr lang="it-IT" sz="1900" dirty="0" smtClean="0"/>
              <a:t> 165/2001 (pubblicità, trasparenza, imparzialità, pari opportunità, etc.) (art. 19, comma 2)</a:t>
            </a:r>
          </a:p>
          <a:p>
            <a:pPr algn="just">
              <a:lnSpc>
                <a:spcPct val="70000"/>
              </a:lnSpc>
              <a:spcBef>
                <a:spcPts val="0"/>
              </a:spcBef>
              <a:spcAft>
                <a:spcPts val="600"/>
              </a:spcAft>
              <a:buFont typeface="Wingdings" pitchFamily="2" charset="2"/>
              <a:buChar char="Ø"/>
            </a:pPr>
            <a:r>
              <a:rPr lang="it-IT" sz="1900" dirty="0" smtClean="0"/>
              <a:t>I contratti di lavoro stipulati in violazione delle regole sono nulli, ma si applica l’art. 2126 c.c. (diritto alla retribuzione per il lavoro svolto) – resta ferma la giurisdizione ordinaria (art. 19, comma 3)</a:t>
            </a:r>
          </a:p>
          <a:p>
            <a:pPr algn="just">
              <a:lnSpc>
                <a:spcPct val="70000"/>
              </a:lnSpc>
              <a:spcBef>
                <a:spcPts val="0"/>
              </a:spcBef>
              <a:spcAft>
                <a:spcPts val="600"/>
              </a:spcAft>
              <a:buFont typeface="Wingdings" pitchFamily="2" charset="2"/>
              <a:buChar char="Ø"/>
            </a:pPr>
            <a:r>
              <a:rPr lang="it-IT" sz="1900" dirty="0" smtClean="0"/>
              <a:t>Per le spese di funzionamento, le assunzioni di personale e il contenimento degli oneri contrattuali gli enti soci fissano con propri provvedimenti obiettivi specifici, annuali e pluriennali, per le società a controllo pubblico, tenuto conto delle vigenti disposizioni di legge (art. 19, comma 5)</a:t>
            </a:r>
          </a:p>
          <a:p>
            <a:pPr algn="just">
              <a:lnSpc>
                <a:spcPct val="70000"/>
              </a:lnSpc>
              <a:spcBef>
                <a:spcPts val="0"/>
              </a:spcBef>
              <a:spcAft>
                <a:spcPts val="600"/>
              </a:spcAft>
              <a:buFont typeface="Wingdings" pitchFamily="2" charset="2"/>
              <a:buChar char="Ø"/>
            </a:pPr>
            <a:r>
              <a:rPr lang="it-IT" sz="1900" u="sng" dirty="0" smtClean="0"/>
              <a:t>Nel caso di </a:t>
            </a:r>
            <a:r>
              <a:rPr lang="it-IT" sz="1900" u="sng" dirty="0" err="1" smtClean="0"/>
              <a:t>reinternalizzazione</a:t>
            </a:r>
            <a:r>
              <a:rPr lang="it-IT" sz="1900" u="sng" dirty="0" smtClean="0"/>
              <a:t> del servizio</a:t>
            </a:r>
            <a:r>
              <a:rPr lang="it-IT" sz="1900" dirty="0" smtClean="0"/>
              <a:t>, l’ente titolare della partecipazione, prima di effettuare nuove assunzioni, procede al </a:t>
            </a:r>
            <a:r>
              <a:rPr lang="it-IT" sz="1900" u="sng" dirty="0" smtClean="0"/>
              <a:t>riassorbimento degli ex dipendenti della PA transitati nella società, mediante le procedure di mobilità ex art. 30 del </a:t>
            </a:r>
            <a:r>
              <a:rPr lang="it-IT" sz="1900" u="sng" dirty="0" err="1" smtClean="0"/>
              <a:t>dlgs</a:t>
            </a:r>
            <a:r>
              <a:rPr lang="it-IT" sz="1900" u="sng" dirty="0" smtClean="0"/>
              <a:t> 35/2001</a:t>
            </a:r>
            <a:r>
              <a:rPr lang="it-IT" sz="1900" dirty="0" smtClean="0"/>
              <a:t>, nel rispetto dei limiti di necessità di personale e dei vincoli di finanza pubblica (art. 19, comma 8)</a:t>
            </a:r>
          </a:p>
          <a:p>
            <a:pPr algn="just">
              <a:lnSpc>
                <a:spcPct val="70000"/>
              </a:lnSpc>
              <a:spcBef>
                <a:spcPts val="0"/>
              </a:spcBef>
              <a:spcAft>
                <a:spcPts val="600"/>
              </a:spcAft>
              <a:buFont typeface="Wingdings" pitchFamily="2" charset="2"/>
              <a:buChar char="Ø"/>
            </a:pPr>
            <a:r>
              <a:rPr lang="it-IT" sz="1900" dirty="0" smtClean="0"/>
              <a:t>I processi di mobilità del personale tra società pubbliche (art. 1, commi 565-568 della legge 147/2013) si applicano soltanto alle procedure in corso</a:t>
            </a:r>
          </a:p>
          <a:p>
            <a:pPr algn="just">
              <a:lnSpc>
                <a:spcPct val="70000"/>
              </a:lnSpc>
              <a:spcBef>
                <a:spcPts val="0"/>
              </a:spcBef>
              <a:spcAft>
                <a:spcPts val="600"/>
              </a:spcAft>
              <a:buFont typeface="Wingdings" pitchFamily="2" charset="2"/>
              <a:buChar char="Ø"/>
            </a:pPr>
            <a:r>
              <a:rPr lang="it-IT" sz="1900" dirty="0" smtClean="0"/>
              <a:t>Entro 6 mesi dal TU, le società trasmettono alla Funzione pubblica  una ricognizione del personale con le eccedenze, da regolamentarsi con DM</a:t>
            </a:r>
          </a:p>
          <a:p>
            <a:pPr algn="just">
              <a:lnSpc>
                <a:spcPct val="70000"/>
              </a:lnSpc>
              <a:spcBef>
                <a:spcPts val="0"/>
              </a:spcBef>
              <a:spcAft>
                <a:spcPts val="600"/>
              </a:spcAft>
              <a:buFont typeface="Wingdings" pitchFamily="2" charset="2"/>
              <a:buChar char="Ø"/>
            </a:pPr>
            <a:r>
              <a:rPr lang="it-IT" sz="1900" dirty="0" smtClean="0"/>
              <a:t>Dalle graduatorie degli elenchi – fino al 31.12.2018 – le società attingono per le assunzioni a tempo indeterminato (in caso contrario, i rapporti di lavoro sono nulli e i relativi provvedimenti costituiscono grave irregolarità)</a:t>
            </a: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59</a:t>
            </a:fld>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pPr>
              <a:defRPr/>
            </a:pPr>
            <a:fld id="{4AE46F49-E072-4D31-827F-3D8AC5554E1D}" type="slidenum">
              <a:rPr lang="it-IT"/>
              <a:pPr>
                <a:defRPr/>
              </a:pPr>
              <a:t>6</a:t>
            </a:fld>
            <a:endParaRPr lang="it-IT"/>
          </a:p>
        </p:txBody>
      </p:sp>
      <p:sp>
        <p:nvSpPr>
          <p:cNvPr id="4" name="Segnaposto numero diapositiva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8198F0E-388D-471F-B6FB-6000836A6766}" type="slidenum">
              <a:rPr lang="it-IT" sz="1200">
                <a:solidFill>
                  <a:schemeClr val="tx1">
                    <a:tint val="75000"/>
                  </a:schemeClr>
                </a:solidFill>
                <a:latin typeface="+mn-lt"/>
              </a:rPr>
              <a:pPr algn="r" fontAlgn="auto">
                <a:spcBef>
                  <a:spcPts val="0"/>
                </a:spcBef>
                <a:spcAft>
                  <a:spcPts val="0"/>
                </a:spcAft>
                <a:defRPr/>
              </a:pPr>
              <a:t>6</a:t>
            </a:fld>
            <a:endParaRPr lang="it-IT" sz="1200">
              <a:solidFill>
                <a:schemeClr val="tx1">
                  <a:tint val="75000"/>
                </a:schemeClr>
              </a:solidFill>
              <a:latin typeface="+mn-lt"/>
            </a:endParaRPr>
          </a:p>
        </p:txBody>
      </p:sp>
      <p:sp>
        <p:nvSpPr>
          <p:cNvPr id="6148" name="Rectangle 2"/>
          <p:cNvSpPr>
            <a:spLocks noGrp="1"/>
          </p:cNvSpPr>
          <p:nvPr>
            <p:ph type="ctrTitle"/>
          </p:nvPr>
        </p:nvSpPr>
        <p:spPr>
          <a:xfrm>
            <a:off x="609600" y="260350"/>
            <a:ext cx="7772400" cy="792163"/>
          </a:xfrm>
        </p:spPr>
        <p:txBody>
          <a:bodyPr/>
          <a:lstStyle/>
          <a:p>
            <a:r>
              <a:rPr lang="it-IT" sz="2000" b="1" smtClean="0"/>
              <a:t>I SERVIZI LOCALI SUL TERRITORIO:</a:t>
            </a:r>
            <a:br>
              <a:rPr lang="it-IT" sz="2000" b="1" smtClean="0"/>
            </a:br>
            <a:r>
              <a:rPr lang="it-IT" sz="2000" b="1" smtClean="0"/>
              <a:t>I NUMERI E LE GRANDEZZE IN GIOCO </a:t>
            </a:r>
          </a:p>
        </p:txBody>
      </p:sp>
      <p:sp>
        <p:nvSpPr>
          <p:cNvPr id="3077" name="Rectangle 3"/>
          <p:cNvSpPr>
            <a:spLocks noGrp="1"/>
          </p:cNvSpPr>
          <p:nvPr>
            <p:ph type="subTitle" idx="1"/>
          </p:nvPr>
        </p:nvSpPr>
        <p:spPr>
          <a:xfrm>
            <a:off x="395288" y="1124745"/>
            <a:ext cx="8367712" cy="5112544"/>
          </a:xfrm>
        </p:spPr>
        <p:txBody>
          <a:bodyPr anchor="ctr">
            <a:normAutofit fontScale="77500" lnSpcReduction="20000"/>
          </a:bodyPr>
          <a:lstStyle/>
          <a:p>
            <a:pPr marL="355600" indent="-355600" algn="just" eaLnBrk="1" hangingPunct="1">
              <a:spcBef>
                <a:spcPts val="0"/>
              </a:spcBef>
              <a:spcAft>
                <a:spcPts val="600"/>
              </a:spcAft>
              <a:buFont typeface="Wingdings" pitchFamily="2" charset="2"/>
              <a:buChar char="Ø"/>
              <a:defRPr/>
            </a:pPr>
            <a:r>
              <a:rPr lang="it-IT" sz="2600" dirty="0" smtClean="0">
                <a:solidFill>
                  <a:schemeClr val="tx1"/>
                </a:solidFill>
                <a:cs typeface="Times New Roman" pitchFamily="18" charset="0"/>
              </a:rPr>
              <a:t>Secondo il rapporto della Corte sul coordinamento della finanza pubblica 2012, gli organismi partecipati dagli Enti locali sono circa 5.000, di cui: </a:t>
            </a:r>
          </a:p>
          <a:p>
            <a:pPr marL="1160463" indent="190500" algn="l" eaLnBrk="1" hangingPunct="1">
              <a:spcBef>
                <a:spcPts val="0"/>
              </a:spcBef>
              <a:buFontTx/>
              <a:buChar char="-"/>
              <a:defRPr/>
            </a:pPr>
            <a:r>
              <a:rPr lang="it-IT" sz="2600" dirty="0" smtClean="0">
                <a:solidFill>
                  <a:schemeClr val="tx1"/>
                </a:solidFill>
              </a:rPr>
              <a:t>3.153 società di capitali </a:t>
            </a:r>
          </a:p>
          <a:p>
            <a:pPr marL="1160463" indent="190500" algn="l">
              <a:spcBef>
                <a:spcPts val="0"/>
              </a:spcBef>
              <a:buFontTx/>
              <a:buChar char="-"/>
              <a:defRPr/>
            </a:pPr>
            <a:r>
              <a:rPr lang="it-IT" sz="2600" dirty="0" smtClean="0">
                <a:solidFill>
                  <a:schemeClr val="tx1"/>
                </a:solidFill>
              </a:rPr>
              <a:t> 743 consorzi</a:t>
            </a:r>
          </a:p>
          <a:p>
            <a:pPr marL="1160463" indent="190500" algn="l">
              <a:spcBef>
                <a:spcPts val="0"/>
              </a:spcBef>
              <a:spcAft>
                <a:spcPts val="600"/>
              </a:spcAft>
              <a:buFontTx/>
              <a:buChar char="-"/>
              <a:defRPr/>
            </a:pPr>
            <a:r>
              <a:rPr lang="it-IT" sz="2600" dirty="0" smtClean="0">
                <a:solidFill>
                  <a:schemeClr val="tx1"/>
                </a:solidFill>
              </a:rPr>
              <a:t> 343 fondazioni</a:t>
            </a:r>
          </a:p>
          <a:p>
            <a:pPr marL="723900" indent="-368300" algn="just" eaLnBrk="1" hangingPunct="1">
              <a:spcBef>
                <a:spcPts val="0"/>
              </a:spcBef>
              <a:spcAft>
                <a:spcPts val="600"/>
              </a:spcAft>
              <a:buFont typeface="Wingdings" pitchFamily="2" charset="2"/>
              <a:buChar char="q"/>
              <a:defRPr/>
            </a:pPr>
            <a:r>
              <a:rPr lang="it-IT" sz="2600" dirty="0" smtClean="0">
                <a:solidFill>
                  <a:schemeClr val="tx1"/>
                </a:solidFill>
                <a:cs typeface="Times New Roman" pitchFamily="18" charset="0"/>
              </a:rPr>
              <a:t>Delle 3.153 società partecipate da Comuni e Province, 2.444 (pari al 78 per cento) hanno ottenuto l’affidamento diretto</a:t>
            </a:r>
          </a:p>
          <a:p>
            <a:pPr marL="723900" indent="-368300" algn="just" eaLnBrk="1" hangingPunct="1">
              <a:spcBef>
                <a:spcPts val="0"/>
              </a:spcBef>
              <a:spcAft>
                <a:spcPts val="600"/>
              </a:spcAft>
              <a:buFont typeface="Wingdings" pitchFamily="2" charset="2"/>
              <a:buChar char="q"/>
              <a:defRPr/>
            </a:pPr>
            <a:r>
              <a:rPr lang="it-IT" sz="2600" dirty="0" smtClean="0">
                <a:solidFill>
                  <a:schemeClr val="tx1"/>
                </a:solidFill>
                <a:cs typeface="Times New Roman" pitchFamily="18" charset="0"/>
              </a:rPr>
              <a:t>Per quanto riguarda le società, il Nord ha partecipazioni per il 54 %, il Centro per il 26 %, il Sud/Isole per il 20%</a:t>
            </a:r>
          </a:p>
          <a:p>
            <a:pPr marL="355600" indent="-355600" algn="just" eaLnBrk="1" hangingPunct="1">
              <a:spcBef>
                <a:spcPts val="0"/>
              </a:spcBef>
              <a:spcAft>
                <a:spcPts val="600"/>
              </a:spcAft>
              <a:buFont typeface="Wingdings" pitchFamily="2" charset="2"/>
              <a:buChar char="Ø"/>
              <a:defRPr/>
            </a:pPr>
            <a:r>
              <a:rPr lang="it-IT" sz="2600" dirty="0" smtClean="0">
                <a:solidFill>
                  <a:schemeClr val="tx1"/>
                </a:solidFill>
                <a:cs typeface="Times New Roman" pitchFamily="18" charset="0"/>
              </a:rPr>
              <a:t>Secondo i dati CONSOC (Min. Funzione pubblica) e altre fonti, risulta in seguito che le società partecipate non sono meno di 5500</a:t>
            </a:r>
          </a:p>
          <a:p>
            <a:pPr marL="355600" indent="-355600" algn="just" eaLnBrk="1" hangingPunct="1">
              <a:spcBef>
                <a:spcPts val="0"/>
              </a:spcBef>
              <a:spcAft>
                <a:spcPts val="600"/>
              </a:spcAft>
              <a:buFont typeface="Wingdings" pitchFamily="2" charset="2"/>
              <a:buChar char="Ø"/>
              <a:defRPr/>
            </a:pPr>
            <a:r>
              <a:rPr lang="it-IT" sz="2600" dirty="0" smtClean="0">
                <a:solidFill>
                  <a:schemeClr val="tx1"/>
                </a:solidFill>
                <a:cs typeface="Times New Roman" pitchFamily="18" charset="0"/>
              </a:rPr>
              <a:t>Secondo quanto dichiarato dal premier </a:t>
            </a:r>
            <a:r>
              <a:rPr lang="it-IT" sz="2600" dirty="0" err="1" smtClean="0">
                <a:solidFill>
                  <a:schemeClr val="tx1"/>
                </a:solidFill>
                <a:cs typeface="Times New Roman" pitchFamily="18" charset="0"/>
              </a:rPr>
              <a:t>Renzi</a:t>
            </a:r>
            <a:r>
              <a:rPr lang="it-IT" sz="2600" dirty="0" smtClean="0">
                <a:solidFill>
                  <a:schemeClr val="tx1"/>
                </a:solidFill>
                <a:cs typeface="Times New Roman" pitchFamily="18" charset="0"/>
              </a:rPr>
              <a:t> nell’aprile 2014, grazie alla legge di stabilità 2015 (L 190/2014) nel giro di 3 anni le partecipate scenderanno da 8.000 a 1.000 come in Francia </a:t>
            </a:r>
          </a:p>
          <a:p>
            <a:pPr marL="355600" indent="-355600" algn="just" eaLnBrk="1" hangingPunct="1">
              <a:spcBef>
                <a:spcPts val="0"/>
              </a:spcBef>
              <a:spcAft>
                <a:spcPts val="600"/>
              </a:spcAft>
              <a:buFont typeface="Wingdings" pitchFamily="2" charset="2"/>
              <a:buChar char="Ø"/>
              <a:defRPr/>
            </a:pPr>
            <a:r>
              <a:rPr lang="it-IT" sz="2600" dirty="0" smtClean="0">
                <a:solidFill>
                  <a:schemeClr val="tx1"/>
                </a:solidFill>
                <a:cs typeface="Times New Roman" pitchFamily="18" charset="0"/>
              </a:rPr>
              <a:t>.. però  in base all’ultimo rapporto ISTAT (novembre 2015) le partecipate pubbliche sono 10.964 e hanno 953.100 dipendenti – all'interno di questo panorama si vi sono anche 3.368 micro-aziende, con meno di 20 dipendenti, che in tutto hanno in organico non inferiore a 21 mila addetti</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648072"/>
          </a:xfrm>
        </p:spPr>
        <p:txBody>
          <a:bodyPr>
            <a:normAutofit/>
          </a:bodyPr>
          <a:lstStyle/>
          <a:p>
            <a:r>
              <a:rPr lang="it-IT" sz="2000" b="1" dirty="0" smtClean="0"/>
              <a:t>RISCHIO AZIENDALE, CONTROLLI E RIMEDI CORRETTIVI</a:t>
            </a:r>
            <a:endParaRPr lang="it-IT" sz="2000" b="1" dirty="0"/>
          </a:p>
        </p:txBody>
      </p:sp>
      <p:sp>
        <p:nvSpPr>
          <p:cNvPr id="3" name="Segnaposto contenuto 2"/>
          <p:cNvSpPr>
            <a:spLocks noGrp="1"/>
          </p:cNvSpPr>
          <p:nvPr>
            <p:ph idx="1"/>
          </p:nvPr>
        </p:nvSpPr>
        <p:spPr>
          <a:xfrm>
            <a:off x="395536" y="980728"/>
            <a:ext cx="8291264" cy="5112568"/>
          </a:xfrm>
        </p:spPr>
        <p:txBody>
          <a:bodyPr anchor="ctr">
            <a:normAutofit/>
          </a:bodyPr>
          <a:lstStyle/>
          <a:p>
            <a:pPr marL="273050" indent="-273050" algn="just">
              <a:lnSpc>
                <a:spcPct val="90000"/>
              </a:lnSpc>
              <a:spcBef>
                <a:spcPts val="0"/>
              </a:spcBef>
              <a:spcAft>
                <a:spcPts val="600"/>
              </a:spcAft>
              <a:buFont typeface="Wingdings" pitchFamily="2" charset="2"/>
              <a:buChar char="Ø"/>
            </a:pPr>
            <a:r>
              <a:rPr lang="it-IT" sz="2000" dirty="0" smtClean="0"/>
              <a:t>È prevista l’istituzione  presso il MEF di una struttura di controllo, indirizzo e monitoraggio delle società a controllo pubblico (art. 15 del TU)</a:t>
            </a:r>
          </a:p>
          <a:p>
            <a:pPr marL="273050" indent="-273050" algn="just">
              <a:lnSpc>
                <a:spcPct val="90000"/>
              </a:lnSpc>
              <a:spcBef>
                <a:spcPts val="0"/>
              </a:spcBef>
              <a:spcAft>
                <a:spcPts val="600"/>
              </a:spcAft>
              <a:buFont typeface="Wingdings" pitchFamily="2" charset="2"/>
              <a:buChar char="Ø"/>
            </a:pPr>
            <a:r>
              <a:rPr lang="it-IT" sz="2000" u="sng" dirty="0" smtClean="0"/>
              <a:t>Qualora emergano, nell’ambito dei programmi di valutazione di rischio, uno o più indicatori di crisi aziendale, il Cda adotta senza indugio provvedimenti adeguati, tra cui un idoneo piano di risanamento </a:t>
            </a:r>
            <a:r>
              <a:rPr lang="it-IT" sz="2000" dirty="0" smtClean="0"/>
              <a:t>– in caso contrario, vi è “grave irregolarità” ex art. 2409 c.c. (art. 14, comma 2)</a:t>
            </a:r>
          </a:p>
          <a:p>
            <a:pPr marL="273050" indent="-273050" algn="just">
              <a:lnSpc>
                <a:spcPct val="90000"/>
              </a:lnSpc>
              <a:spcBef>
                <a:spcPts val="0"/>
              </a:spcBef>
              <a:spcAft>
                <a:spcPts val="600"/>
              </a:spcAft>
              <a:buFont typeface="Wingdings" pitchFamily="2" charset="2"/>
              <a:buChar char="Ø"/>
            </a:pPr>
            <a:r>
              <a:rPr lang="it-IT" sz="2000" dirty="0" smtClean="0"/>
              <a:t>Non è “provvedimento adeguato” il ripiano delle perdite da parte del socio pubblico, se non è accompagnato da un piano di ristrutturazione aziendale  che comprovi il recupero dell’equilibrio economico (art. 14, comma 3)</a:t>
            </a:r>
          </a:p>
          <a:p>
            <a:pPr marL="273050" indent="-273050" algn="just">
              <a:lnSpc>
                <a:spcPct val="90000"/>
              </a:lnSpc>
              <a:spcBef>
                <a:spcPts val="0"/>
              </a:spcBef>
              <a:spcAft>
                <a:spcPts val="600"/>
              </a:spcAft>
              <a:buFont typeface="Wingdings" pitchFamily="2" charset="2"/>
              <a:buChar char="Ø"/>
              <a:defRPr/>
            </a:pPr>
            <a:r>
              <a:rPr lang="it-IT" sz="2000" u="sng" dirty="0" smtClean="0"/>
              <a:t>Tale onere a carico del Cda è complementare agli obblighi di controllo del socio pubblico ex art. 147-quater del TUEL</a:t>
            </a:r>
            <a:r>
              <a:rPr lang="it-IT" sz="2000" dirty="0" smtClean="0"/>
              <a:t>, secondo cui l’ente locale, oltre a definire gli obiettivi gestionali cui deve tendere la partecipata e organizzare un idoneo sistema informativo per rilevare i rapporti tra l‘ente e la società, effettua il monitoraggio periodico sull'andamento delle società, analizza gli scostamenti rispetto agli obiettivi assegnati, nonché individua le azioni correttive, anche in riferimento a possibili squilibri economico-finanziari rilevanti per il bilancio dell’amministrazione locale</a:t>
            </a: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60</a:t>
            </a:fld>
            <a:endParaRPr lang="it-IT"/>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36712"/>
            <a:ext cx="8229600" cy="5289451"/>
          </a:xfrm>
          <a:solidFill>
            <a:schemeClr val="bg1"/>
          </a:solidFill>
          <a:ln w="6350">
            <a:solidFill>
              <a:schemeClr val="tx1"/>
            </a:solidFill>
            <a:prstDash val="solid"/>
          </a:ln>
        </p:spPr>
        <p:txBody>
          <a:bodyPr>
            <a:normAutofit/>
          </a:bodyPr>
          <a:lstStyle/>
          <a:p>
            <a:pPr algn="ctr">
              <a:buNone/>
            </a:pPr>
            <a:endParaRPr lang="it-IT" sz="2400" b="1" dirty="0" smtClean="0"/>
          </a:p>
          <a:p>
            <a:pPr algn="ctr">
              <a:buNone/>
            </a:pPr>
            <a:endParaRPr lang="it-IT" sz="2400" b="1" dirty="0" smtClean="0"/>
          </a:p>
          <a:p>
            <a:pPr algn="ctr">
              <a:buNone/>
            </a:pPr>
            <a:endParaRPr lang="it-IT" sz="2400" b="1" dirty="0" smtClean="0"/>
          </a:p>
          <a:p>
            <a:pPr algn="ctr">
              <a:buNone/>
            </a:pPr>
            <a:r>
              <a:rPr lang="it-IT" sz="2400" b="1" dirty="0" smtClean="0"/>
              <a:t>LE SOCIETÀ IN PERDITA: </a:t>
            </a:r>
          </a:p>
          <a:p>
            <a:pPr algn="ctr">
              <a:buNone/>
            </a:pPr>
            <a:r>
              <a:rPr lang="it-IT" sz="2400" b="1" dirty="0" smtClean="0"/>
              <a:t>LE AVVERTENZE PER GLI INTERVENTI </a:t>
            </a:r>
            <a:r>
              <a:rPr lang="it-IT" sz="2400" b="1" dirty="0" err="1" smtClean="0"/>
              <a:t>DI</a:t>
            </a:r>
            <a:r>
              <a:rPr lang="it-IT" sz="2400" b="1" dirty="0" smtClean="0"/>
              <a:t> RIPIANO</a:t>
            </a:r>
          </a:p>
          <a:p>
            <a:pPr algn="ctr">
              <a:buNone/>
            </a:pPr>
            <a:r>
              <a:rPr lang="it-IT" sz="2400" b="1" dirty="0" smtClean="0"/>
              <a:t>E LE NOVITÀ IN TEMA </a:t>
            </a:r>
            <a:r>
              <a:rPr lang="it-IT" sz="2400" b="1" dirty="0" err="1" smtClean="0"/>
              <a:t>DI</a:t>
            </a:r>
            <a:r>
              <a:rPr lang="it-IT" sz="2400" b="1" dirty="0" smtClean="0"/>
              <a:t> FALLIMENTO </a:t>
            </a:r>
            <a:r>
              <a:rPr lang="it-IT" sz="2400" b="1" dirty="0" err="1" smtClean="0"/>
              <a:t>D’IMPRESA</a:t>
            </a:r>
            <a:endParaRPr lang="it-IT" sz="2400" b="1" dirty="0" smtClean="0"/>
          </a:p>
          <a:p>
            <a:pPr algn="ctr">
              <a:buNone/>
            </a:pPr>
            <a:endParaRPr lang="it-IT" sz="2400" b="1" dirty="0"/>
          </a:p>
        </p:txBody>
      </p:sp>
      <p:sp>
        <p:nvSpPr>
          <p:cNvPr id="4" name="Segnaposto numero diapositiva 3"/>
          <p:cNvSpPr>
            <a:spLocks noGrp="1"/>
          </p:cNvSpPr>
          <p:nvPr>
            <p:ph type="sldNum" sz="quarter" idx="12"/>
          </p:nvPr>
        </p:nvSpPr>
        <p:spPr/>
        <p:txBody>
          <a:bodyPr/>
          <a:lstStyle/>
          <a:p>
            <a:fld id="{159966BA-077A-49B8-B1C6-0EE1899BF30C}" type="slidenum">
              <a:rPr lang="it-IT" smtClean="0"/>
              <a:pPr/>
              <a:t>61</a:t>
            </a:fld>
            <a:endParaRPr lang="it-IT"/>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432048"/>
          </a:xfrm>
        </p:spPr>
        <p:txBody>
          <a:bodyPr>
            <a:normAutofit/>
          </a:bodyPr>
          <a:lstStyle/>
          <a:p>
            <a:r>
              <a:rPr lang="it-IT" sz="2000" b="1" dirty="0" smtClean="0"/>
              <a:t>LE SOCIETÀ PARTECIPATE E LA CRISI </a:t>
            </a:r>
            <a:r>
              <a:rPr lang="it-IT" sz="2000" b="1" dirty="0" err="1" smtClean="0"/>
              <a:t>D’IMPRESA</a:t>
            </a:r>
            <a:endParaRPr lang="it-IT" sz="2000" b="1" dirty="0"/>
          </a:p>
        </p:txBody>
      </p:sp>
      <p:sp>
        <p:nvSpPr>
          <p:cNvPr id="3" name="Segnaposto contenuto 2"/>
          <p:cNvSpPr>
            <a:spLocks noGrp="1"/>
          </p:cNvSpPr>
          <p:nvPr>
            <p:ph idx="1"/>
          </p:nvPr>
        </p:nvSpPr>
        <p:spPr>
          <a:xfrm>
            <a:off x="179512" y="764704"/>
            <a:ext cx="8640960" cy="5760640"/>
          </a:xfrm>
        </p:spPr>
        <p:txBody>
          <a:bodyPr anchor="ctr">
            <a:noAutofit/>
          </a:bodyPr>
          <a:lstStyle/>
          <a:p>
            <a:pPr marL="273050" indent="-273050" algn="just">
              <a:lnSpc>
                <a:spcPct val="80000"/>
              </a:lnSpc>
              <a:spcBef>
                <a:spcPts val="0"/>
              </a:spcBef>
              <a:spcAft>
                <a:spcPts val="600"/>
              </a:spcAft>
              <a:buFont typeface="Wingdings" pitchFamily="2" charset="2"/>
              <a:buChar char="Ø"/>
            </a:pPr>
            <a:r>
              <a:rPr lang="it-IT" sz="1800" dirty="0" smtClean="0"/>
              <a:t>Resta l’obbligo per l’ente di accantonare in apposito “fondo rischi” un importo pari al risultato negativo non ripianato, in misura proporzionale alla quota di partecipazione. Tale importo è reso disponibile in misura proporzionale alla quota di partecipazione, se l‘ente ripiana la perdita o dismette la quota (art. 1, comma 551, della L 147/2013) </a:t>
            </a:r>
          </a:p>
          <a:p>
            <a:pPr marL="273050" indent="-273050" algn="just">
              <a:lnSpc>
                <a:spcPct val="80000"/>
              </a:lnSpc>
              <a:spcBef>
                <a:spcPts val="0"/>
              </a:spcBef>
              <a:spcAft>
                <a:spcPts val="600"/>
              </a:spcAft>
              <a:buFont typeface="Wingdings" pitchFamily="2" charset="2"/>
              <a:buChar char="Ø"/>
            </a:pPr>
            <a:r>
              <a:rPr lang="it-IT" sz="1800" dirty="0" smtClean="0"/>
              <a:t>Sempre dal 2015, la perdita per 3 esercizi comporta un taglio del 30% per i compensi del Cda, e il risultato negativo per 2 anni legittima la revoca per giusta causa, salvo perdite coerenti con piano di risanamento concordato (art. 1, comma 554, della L 147/2013)</a:t>
            </a:r>
          </a:p>
          <a:p>
            <a:pPr marL="273050" indent="-273050" algn="just">
              <a:lnSpc>
                <a:spcPct val="80000"/>
              </a:lnSpc>
              <a:spcBef>
                <a:spcPts val="0"/>
              </a:spcBef>
              <a:spcAft>
                <a:spcPts val="600"/>
              </a:spcAft>
              <a:buFont typeface="Wingdings" pitchFamily="2" charset="2"/>
              <a:buChar char="Ø"/>
            </a:pPr>
            <a:r>
              <a:rPr lang="it-IT" sz="1800" dirty="0" smtClean="0">
                <a:sym typeface="Symbol"/>
              </a:rPr>
              <a:t>Per le partecipazioni in società diverse da quelle costituite per la gestione di servizi pubblici locali, se si verificano 4 esercizi in perdita su 5 scatta l’obbligo di razionalizzazione, con messa in liquidazione o cessione della società</a:t>
            </a:r>
          </a:p>
          <a:p>
            <a:pPr marL="273050" indent="-273050" algn="just">
              <a:lnSpc>
                <a:spcPct val="80000"/>
              </a:lnSpc>
              <a:spcBef>
                <a:spcPts val="0"/>
              </a:spcBef>
              <a:spcAft>
                <a:spcPts val="600"/>
              </a:spcAft>
              <a:buFont typeface="Wingdings" pitchFamily="2" charset="2"/>
              <a:buChar char="Ø"/>
            </a:pPr>
            <a:r>
              <a:rPr lang="it-IT" sz="1800" u="sng" dirty="0" smtClean="0"/>
              <a:t>Le società a partecipazione pubblica sono soggette alle disposizioni sul fallimento e sul concordato preventivo (art. 14, comma 1, del TU) </a:t>
            </a:r>
            <a:r>
              <a:rPr lang="it-IT" sz="1800" dirty="0" smtClean="0"/>
              <a:t>– Nei 5 anni successivi alla dichiarazione di fallimento della società pubblica titolare di affidamento diretto, all’ente è fatto divieto di costituire nuove società o acquisire nuove partecipazioni per la gestione di servizi similari  (art. 14, comma 6)</a:t>
            </a:r>
          </a:p>
          <a:p>
            <a:pPr marL="273050" indent="-273050" algn="just">
              <a:lnSpc>
                <a:spcPct val="80000"/>
              </a:lnSpc>
              <a:spcBef>
                <a:spcPts val="0"/>
              </a:spcBef>
              <a:spcAft>
                <a:spcPts val="600"/>
              </a:spcAft>
              <a:buFont typeface="Wingdings" pitchFamily="2" charset="2"/>
              <a:buChar char="Ø"/>
            </a:pPr>
            <a:r>
              <a:rPr lang="it-IT" sz="1800" dirty="0" smtClean="0"/>
              <a:t>Il fallimento vale anche per la società in house, quale </a:t>
            </a:r>
            <a:r>
              <a:rPr lang="it-IT" sz="1800" dirty="0" err="1" smtClean="0"/>
              <a:t>longa</a:t>
            </a:r>
            <a:r>
              <a:rPr lang="it-IT" sz="1800" dirty="0" smtClean="0"/>
              <a:t> </a:t>
            </a:r>
            <a:r>
              <a:rPr lang="it-IT" sz="1800" dirty="0" err="1" smtClean="0"/>
              <a:t>manus</a:t>
            </a:r>
            <a:r>
              <a:rPr lang="it-IT" sz="1800" dirty="0" smtClean="0"/>
              <a:t> dell‘ente pubblico senza reale alterità soggettiva, che può identificarsi con la PA a causa del “controllo analogo” e la carenza di autonomia gestionale (Corte cost., sentenza n. 50/2013; Cassazione, </a:t>
            </a:r>
            <a:r>
              <a:rPr lang="it-IT" sz="1800" dirty="0" err="1" smtClean="0"/>
              <a:t>SS.UU.</a:t>
            </a:r>
            <a:r>
              <a:rPr lang="it-IT" sz="1800" dirty="0" smtClean="0"/>
              <a:t>, sentenza n. 26283/2013)</a:t>
            </a:r>
          </a:p>
          <a:p>
            <a:pPr marL="273050" indent="-273050" algn="just">
              <a:lnSpc>
                <a:spcPct val="80000"/>
              </a:lnSpc>
              <a:spcBef>
                <a:spcPts val="0"/>
              </a:spcBef>
              <a:spcAft>
                <a:spcPts val="600"/>
              </a:spcAft>
              <a:buFont typeface="Wingdings" pitchFamily="2" charset="2"/>
              <a:buChar char="Ø"/>
            </a:pPr>
            <a:r>
              <a:rPr lang="it-IT" sz="1800" dirty="0" smtClean="0"/>
              <a:t>La fallibilità </a:t>
            </a:r>
            <a:r>
              <a:rPr lang="it-IT" sz="1800" dirty="0" smtClean="0">
                <a:sym typeface="Symbol"/>
              </a:rPr>
              <a:t>comporta </a:t>
            </a:r>
            <a:r>
              <a:rPr lang="it-IT" sz="1800" dirty="0" smtClean="0"/>
              <a:t>una responsabilità limitata al patrimonio sociale per le obbligazioni assunte verso i creditori, con possibili ripercussioni per quanto riguarda l’affidabilità della società e la disponibilità dei terzi a contrattare</a:t>
            </a: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62</a:t>
            </a:fld>
            <a:endParaRPr lang="it-IT"/>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48680"/>
            <a:ext cx="8229600" cy="432048"/>
          </a:xfrm>
        </p:spPr>
        <p:txBody>
          <a:bodyPr>
            <a:normAutofit/>
          </a:bodyPr>
          <a:lstStyle/>
          <a:p>
            <a:r>
              <a:rPr lang="it-IT" sz="2000" b="1" dirty="0" smtClean="0"/>
              <a:t>L’AZIONE </a:t>
            </a:r>
            <a:r>
              <a:rPr lang="it-IT" sz="2000" b="1" dirty="0" err="1" smtClean="0"/>
              <a:t>DI</a:t>
            </a:r>
            <a:r>
              <a:rPr lang="it-IT" sz="2000" b="1" dirty="0" smtClean="0"/>
              <a:t> RESPONSABILITÀ E IL DANNO ERARIALE</a:t>
            </a:r>
            <a:endParaRPr lang="it-IT" sz="2000" b="1" dirty="0"/>
          </a:p>
        </p:txBody>
      </p:sp>
      <p:sp>
        <p:nvSpPr>
          <p:cNvPr id="3" name="Segnaposto contenuto 2"/>
          <p:cNvSpPr>
            <a:spLocks noGrp="1"/>
          </p:cNvSpPr>
          <p:nvPr>
            <p:ph idx="1"/>
          </p:nvPr>
        </p:nvSpPr>
        <p:spPr>
          <a:xfrm>
            <a:off x="179512" y="1124744"/>
            <a:ext cx="8640960" cy="5256584"/>
          </a:xfrm>
        </p:spPr>
        <p:txBody>
          <a:bodyPr anchor="ctr">
            <a:noAutofit/>
          </a:bodyPr>
          <a:lstStyle/>
          <a:p>
            <a:pPr marL="273050" indent="-273050" algn="just">
              <a:lnSpc>
                <a:spcPct val="80000"/>
              </a:lnSpc>
              <a:spcBef>
                <a:spcPts val="0"/>
              </a:spcBef>
              <a:spcAft>
                <a:spcPts val="600"/>
              </a:spcAft>
              <a:buFont typeface="Wingdings" pitchFamily="2" charset="2"/>
              <a:buChar char="Ø"/>
            </a:pPr>
            <a:r>
              <a:rPr lang="it-IT" sz="1900" dirty="0" smtClean="0"/>
              <a:t> Cda e sindaci della partecipata sono soggetti all’azione civile di responsabilità, “salvo il danno erariale”(art. 12, comma 1, del TU)</a:t>
            </a:r>
          </a:p>
          <a:p>
            <a:pPr marL="273050" indent="-273050" algn="just">
              <a:lnSpc>
                <a:spcPct val="80000"/>
              </a:lnSpc>
              <a:buFont typeface="Wingdings" pitchFamily="2" charset="2"/>
              <a:buChar char="Ø"/>
            </a:pPr>
            <a:r>
              <a:rPr lang="it-IT" sz="1900" dirty="0" smtClean="0"/>
              <a:t>“Costituisce </a:t>
            </a:r>
            <a:r>
              <a:rPr lang="it-IT" sz="1900" u="sng" dirty="0" smtClean="0"/>
              <a:t>danno erariale</a:t>
            </a:r>
            <a:r>
              <a:rPr lang="it-IT" sz="1900" dirty="0" smtClean="0"/>
              <a:t> esclusivamente il danno, patrimoniale o non patrimoniale, subito dagli enti partecipanti, ivi compreso il danno conseguente alla condotta dei rappresentanti degli enti pubblici partecipanti ... che abbiano con dolo o colpa grave trascurato di esercitare i propri diritti di socio, pregiudicando la partecipazione” (art. 12, comma 2 del TU)</a:t>
            </a:r>
          </a:p>
          <a:p>
            <a:pPr marL="273050" indent="-273050" algn="just">
              <a:lnSpc>
                <a:spcPct val="80000"/>
              </a:lnSpc>
              <a:buFont typeface="Wingdings" pitchFamily="2" charset="2"/>
              <a:buChar char="Ø"/>
            </a:pPr>
            <a:r>
              <a:rPr lang="it-IT" sz="1900" dirty="0" smtClean="0"/>
              <a:t>Nella prima versione la norma recitava: “È danno erariale esclusivamente il danno, patrimoniale o non patrimoniale, subito </a:t>
            </a:r>
            <a:r>
              <a:rPr lang="it-IT" sz="1900" u="sng" dirty="0" smtClean="0"/>
              <a:t>direttamente</a:t>
            </a:r>
            <a:r>
              <a:rPr lang="it-IT" sz="1900" dirty="0" smtClean="0"/>
              <a:t> dagli enti partecipanti...” </a:t>
            </a:r>
          </a:p>
          <a:p>
            <a:pPr marL="273050" indent="-273050" algn="just">
              <a:lnSpc>
                <a:spcPct val="80000"/>
              </a:lnSpc>
              <a:buFont typeface="Wingdings" pitchFamily="2" charset="2"/>
              <a:buChar char="Ø"/>
            </a:pPr>
            <a:r>
              <a:rPr lang="it-IT" sz="1900" dirty="0" smtClean="0"/>
              <a:t>Si prospetta così </a:t>
            </a:r>
            <a:r>
              <a:rPr lang="it-IT" sz="1900" u="sng" dirty="0" smtClean="0"/>
              <a:t>un ampliamento della nozione di “danno erariale”,</a:t>
            </a:r>
            <a:r>
              <a:rPr lang="it-IT" sz="1900" dirty="0" smtClean="0"/>
              <a:t> con una possibile estensione della giurisdizione contabile anche alle 4 mila partecipate in cui i soci pubblici sono in minoranza, e con un’inversione di rotta rispetto alla sentenza n. 26283/2013 della Cassazione, che concentrava l’azione della </a:t>
            </a:r>
            <a:r>
              <a:rPr lang="it-IT" sz="1900" dirty="0" err="1" smtClean="0"/>
              <a:t>CdC</a:t>
            </a:r>
            <a:r>
              <a:rPr lang="it-IT" sz="1900" dirty="0" smtClean="0"/>
              <a:t> sulle sole società in house (“il danno inferto al patrimonio della società è direttamente riconducibile all‘ente pubblico ed è quindi, un danno erariale, che giustifica l'attribuzione alla </a:t>
            </a:r>
            <a:r>
              <a:rPr lang="it-IT" sz="1900" dirty="0" err="1" smtClean="0"/>
              <a:t>CdC</a:t>
            </a:r>
            <a:r>
              <a:rPr lang="it-IT" sz="1900" dirty="0" smtClean="0"/>
              <a:t> della giurisdizione sulla relativa azione di responsabilità“)</a:t>
            </a:r>
          </a:p>
          <a:p>
            <a:pPr marL="273050" lvl="1" indent="-273050" algn="just">
              <a:lnSpc>
                <a:spcPct val="80000"/>
              </a:lnSpc>
              <a:buFont typeface="Wingdings" pitchFamily="2" charset="2"/>
              <a:buChar char="Ø"/>
            </a:pPr>
            <a:r>
              <a:rPr lang="it-IT" sz="1900" dirty="0" smtClean="0"/>
              <a:t>Trova conferma il principio secondo cui "per il Sindaco del Comune sussiste l'obbligo di esercitare le azioni di responsabilità verso gli amministratori, a tutela del patrimonio comunale. L'esercizio di tali azioni, ricorrendone i presupposti, costituisce quindi </a:t>
            </a:r>
            <a:r>
              <a:rPr lang="it-IT" sz="1900" u="sng" dirty="0" smtClean="0"/>
              <a:t>un obbligo giuridico e non rientra tra le attività discrezionali </a:t>
            </a:r>
            <a:r>
              <a:rPr lang="it-IT" sz="1900" dirty="0" smtClean="0"/>
              <a:t>rimesse a valutazioni di merito“ (Corte di Cassazione, SS,</a:t>
            </a:r>
            <a:r>
              <a:rPr lang="it-IT" sz="1900" dirty="0" err="1" smtClean="0"/>
              <a:t>UU</a:t>
            </a:r>
            <a:r>
              <a:rPr lang="it-IT" sz="1900" dirty="0" smtClean="0"/>
              <a:t>., n. 13702/2004) </a:t>
            </a: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63</a:t>
            </a:fld>
            <a:endParaRPr lang="it-IT"/>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fontScale="90000"/>
          </a:bodyPr>
          <a:lstStyle/>
          <a:p>
            <a:r>
              <a:rPr lang="it-IT" sz="2000" b="1" dirty="0" smtClean="0"/>
              <a:t>LA RESPONSABILITÀ DEL SOCIO PER ATTIVITÀ </a:t>
            </a:r>
            <a:r>
              <a:rPr lang="it-IT" sz="2000" b="1" dirty="0" err="1" smtClean="0"/>
              <a:t>DI</a:t>
            </a:r>
            <a:r>
              <a:rPr lang="it-IT" sz="2000" b="1" dirty="0" smtClean="0"/>
              <a:t> DIREZIONE E COORDINAMENTO – L’ABUSO </a:t>
            </a:r>
            <a:r>
              <a:rPr lang="it-IT" sz="2000" b="1" dirty="0" err="1" smtClean="0"/>
              <a:t>DI</a:t>
            </a:r>
            <a:r>
              <a:rPr lang="it-IT" sz="2000" b="1" dirty="0" smtClean="0"/>
              <a:t> POSIZIONE DOMINANTE</a:t>
            </a:r>
            <a:endParaRPr lang="it-IT" sz="2000" b="1" dirty="0"/>
          </a:p>
        </p:txBody>
      </p:sp>
      <p:sp>
        <p:nvSpPr>
          <p:cNvPr id="3" name="Segnaposto contenuto 2"/>
          <p:cNvSpPr>
            <a:spLocks noGrp="1"/>
          </p:cNvSpPr>
          <p:nvPr>
            <p:ph idx="1"/>
          </p:nvPr>
        </p:nvSpPr>
        <p:spPr>
          <a:xfrm>
            <a:off x="251520" y="1052736"/>
            <a:ext cx="8435280" cy="5328592"/>
          </a:xfrm>
        </p:spPr>
        <p:txBody>
          <a:bodyPr anchor="ctr">
            <a:noAutofit/>
          </a:bodyPr>
          <a:lstStyle/>
          <a:p>
            <a:pPr marL="273050" lvl="0" indent="-273050" algn="just">
              <a:lnSpc>
                <a:spcPct val="80000"/>
              </a:lnSpc>
              <a:spcBef>
                <a:spcPts val="0"/>
              </a:spcBef>
              <a:spcAft>
                <a:spcPts val="600"/>
              </a:spcAft>
              <a:buFont typeface="Wingdings" pitchFamily="2" charset="2"/>
              <a:buChar char="Ø"/>
            </a:pPr>
            <a:r>
              <a:rPr lang="it-IT" sz="2000" b="1" dirty="0" smtClean="0"/>
              <a:t>Ex art. 2497 c.c., </a:t>
            </a:r>
            <a:r>
              <a:rPr lang="it-IT" sz="2000" dirty="0" smtClean="0"/>
              <a:t>per le conseguenze dannose cagionate al patrimonio sociale dalla condotta illegittima, è previsto che </a:t>
            </a:r>
            <a:r>
              <a:rPr lang="it-IT" sz="2000" b="1" dirty="0" smtClean="0"/>
              <a:t>l’Ente assume una responsabilità diretta nei confronti dei soci e dei creditori sociali</a:t>
            </a:r>
            <a:endParaRPr lang="it-IT" sz="2000" dirty="0" smtClean="0"/>
          </a:p>
          <a:p>
            <a:pPr marL="273050" lvl="0" indent="-273050" algn="just">
              <a:lnSpc>
                <a:spcPct val="80000"/>
              </a:lnSpc>
              <a:spcBef>
                <a:spcPts val="0"/>
              </a:spcBef>
              <a:spcAft>
                <a:spcPts val="600"/>
              </a:spcAft>
              <a:buFont typeface="Wingdings" pitchFamily="2" charset="2"/>
              <a:buChar char="Ø"/>
            </a:pPr>
            <a:r>
              <a:rPr lang="it-IT" sz="2000" dirty="0" smtClean="0"/>
              <a:t>Tale responsabilità ha come presupposto la sussistenza di una soggezione all’altrui attività di direzione e di coordinamento, e si presenta:</a:t>
            </a:r>
          </a:p>
          <a:p>
            <a:pPr marL="628650" indent="-273050" algn="just">
              <a:lnSpc>
                <a:spcPct val="80000"/>
              </a:lnSpc>
              <a:spcBef>
                <a:spcPts val="0"/>
              </a:spcBef>
              <a:buFont typeface="Wingdings" pitchFamily="2" charset="2"/>
              <a:buChar char="q"/>
            </a:pPr>
            <a:r>
              <a:rPr lang="it-IT" sz="2000" dirty="0" smtClean="0"/>
              <a:t>quando l’ente locale sia tenuto a consolidare i bilanci della società</a:t>
            </a:r>
          </a:p>
          <a:p>
            <a:pPr marL="628650" indent="-273050" algn="just">
              <a:lnSpc>
                <a:spcPct val="80000"/>
              </a:lnSpc>
              <a:spcBef>
                <a:spcPts val="0"/>
              </a:spcBef>
              <a:spcAft>
                <a:spcPts val="600"/>
              </a:spcAft>
              <a:buFont typeface="Wingdings" pitchFamily="2" charset="2"/>
              <a:buChar char="q"/>
            </a:pPr>
            <a:r>
              <a:rPr lang="it-IT" sz="2000" dirty="0" smtClean="0"/>
              <a:t>quando l’ente ha la maggioranza dei voti nell’assemblea della società</a:t>
            </a:r>
          </a:p>
          <a:p>
            <a:pPr marL="273050" indent="-273050" algn="just">
              <a:lnSpc>
                <a:spcPct val="80000"/>
              </a:lnSpc>
              <a:spcBef>
                <a:spcPts val="0"/>
              </a:spcBef>
              <a:spcAft>
                <a:spcPts val="600"/>
              </a:spcAft>
              <a:buFont typeface="Wingdings" pitchFamily="2" charset="2"/>
              <a:buChar char="Ø"/>
            </a:pPr>
            <a:r>
              <a:rPr lang="it-IT" sz="2000" dirty="0" smtClean="0"/>
              <a:t>Inoltre, l’art. 2497 c.c. individua la responsabilità degli Enti che, “esercitando attività di direzione e coordinamento di società, agiscono nell’interesse proprio o altrui in violazione dei principi di corretta gestione societaria e imprenditoriale delle società medesime”</a:t>
            </a:r>
          </a:p>
          <a:p>
            <a:pPr marL="273050" indent="-273050" algn="just">
              <a:lnSpc>
                <a:spcPct val="80000"/>
              </a:lnSpc>
              <a:spcBef>
                <a:spcPts val="0"/>
              </a:spcBef>
              <a:spcAft>
                <a:spcPts val="600"/>
              </a:spcAft>
              <a:buFont typeface="Wingdings" pitchFamily="2" charset="2"/>
              <a:buChar char="Ø"/>
            </a:pPr>
            <a:r>
              <a:rPr lang="it-IT" sz="2000" dirty="0" smtClean="0"/>
              <a:t>In presenza di siffatti presupposti, il legislatore presume, salvo prova contraria, l’esercizio dell’attività di direzione e di coordinamento della controllata, con tutte le responsabilità conseguenti (art. 2497 – </a:t>
            </a:r>
            <a:r>
              <a:rPr lang="it-IT" sz="2000" dirty="0" err="1" smtClean="0"/>
              <a:t>sexties</a:t>
            </a:r>
            <a:r>
              <a:rPr lang="it-IT" sz="2000" dirty="0" smtClean="0"/>
              <a:t>)</a:t>
            </a:r>
          </a:p>
          <a:p>
            <a:pPr marL="273050" indent="-273050" algn="just">
              <a:lnSpc>
                <a:spcPct val="80000"/>
              </a:lnSpc>
              <a:spcBef>
                <a:spcPts val="0"/>
              </a:spcBef>
              <a:spcAft>
                <a:spcPts val="600"/>
              </a:spcAft>
              <a:buFont typeface="Wingdings" pitchFamily="2" charset="2"/>
              <a:buChar char="Ø"/>
            </a:pPr>
            <a:r>
              <a:rPr lang="it-IT" sz="2000" u="sng" dirty="0" smtClean="0"/>
              <a:t>Nel caso di fallimento di società soggetta ad altrui direzione e coordinamento, </a:t>
            </a:r>
            <a:r>
              <a:rPr lang="it-IT" sz="2000" dirty="0" smtClean="0"/>
              <a:t>l'azione spettante ai creditori è esercitata dal curatore o dal liquidatore</a:t>
            </a:r>
          </a:p>
          <a:p>
            <a:pPr marL="273050" indent="-273050" algn="just">
              <a:lnSpc>
                <a:spcPct val="80000"/>
              </a:lnSpc>
              <a:spcBef>
                <a:spcPts val="0"/>
              </a:spcBef>
              <a:spcAft>
                <a:spcPts val="600"/>
              </a:spcAft>
              <a:buFont typeface="Wingdings" pitchFamily="2" charset="2"/>
              <a:buChar char="Ø"/>
            </a:pPr>
            <a:r>
              <a:rPr lang="it-IT" sz="2000" dirty="0" smtClean="0"/>
              <a:t>Pertanto, </a:t>
            </a:r>
            <a:r>
              <a:rPr lang="it-IT" sz="2000" u="sng" dirty="0" smtClean="0"/>
              <a:t>le direttive e gli atti d’indirizzo impartiti alle società controllate (es. in sede assembleare, o con delibere di Giunta e/o di Consiglio) sono suscettibili di ingenerare forme di responsabilità verso i terzi, ex art. 2497 c.c.</a:t>
            </a:r>
            <a:endParaRPr lang="it-IT" sz="2000" dirty="0"/>
          </a:p>
        </p:txBody>
      </p:sp>
      <p:sp>
        <p:nvSpPr>
          <p:cNvPr id="4" name="Segnaposto numero diapositiva 3"/>
          <p:cNvSpPr>
            <a:spLocks noGrp="1"/>
          </p:cNvSpPr>
          <p:nvPr>
            <p:ph type="sldNum" sz="quarter" idx="12"/>
          </p:nvPr>
        </p:nvSpPr>
        <p:spPr/>
        <p:txBody>
          <a:bodyPr/>
          <a:lstStyle/>
          <a:p>
            <a:fld id="{159966BA-077A-49B8-B1C6-0EE1899BF30C}" type="slidenum">
              <a:rPr lang="it-IT" smtClean="0"/>
              <a:pPr/>
              <a:t>64</a:t>
            </a:fld>
            <a:endParaRPr lang="it-IT"/>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Autofit/>
          </a:bodyPr>
          <a:lstStyle/>
          <a:p>
            <a:r>
              <a:rPr lang="it-IT" sz="1800" b="1" dirty="0" smtClean="0"/>
              <a:t>L’ART</a:t>
            </a:r>
            <a:r>
              <a:rPr lang="it-IT" sz="1800" b="1" dirty="0" err="1" smtClean="0"/>
              <a:t>.1 DELLA</a:t>
            </a:r>
            <a:r>
              <a:rPr lang="it-IT" sz="1800" b="1" dirty="0" smtClean="0"/>
              <a:t> LEGGE </a:t>
            </a:r>
            <a:r>
              <a:rPr lang="it-IT" sz="1800" b="1" dirty="0" err="1" smtClean="0"/>
              <a:t>DI</a:t>
            </a:r>
            <a:r>
              <a:rPr lang="it-IT" sz="1800" b="1" dirty="0" smtClean="0"/>
              <a:t> STABILITÀ 2014 (L 147/2013) </a:t>
            </a:r>
            <a:br>
              <a:rPr lang="it-IT" sz="1800" b="1" dirty="0" smtClean="0"/>
            </a:br>
            <a:r>
              <a:rPr lang="it-IT" sz="1800" b="1" dirty="0" smtClean="0"/>
              <a:t>E GLI ORGANISMI PARTECIPATI IN PERDITA </a:t>
            </a:r>
            <a:endParaRPr lang="it-IT" sz="1800" dirty="0"/>
          </a:p>
        </p:txBody>
      </p:sp>
      <p:sp>
        <p:nvSpPr>
          <p:cNvPr id="3" name="Segnaposto contenuto 2"/>
          <p:cNvSpPr>
            <a:spLocks noGrp="1"/>
          </p:cNvSpPr>
          <p:nvPr>
            <p:ph idx="1"/>
          </p:nvPr>
        </p:nvSpPr>
        <p:spPr>
          <a:xfrm>
            <a:off x="251520" y="1124744"/>
            <a:ext cx="8435280" cy="5256584"/>
          </a:xfrm>
        </p:spPr>
        <p:txBody>
          <a:bodyPr anchor="ctr">
            <a:normAutofit lnSpcReduction="10000"/>
          </a:bodyPr>
          <a:lstStyle/>
          <a:p>
            <a:pPr marL="273050" indent="-273050" algn="just">
              <a:lnSpc>
                <a:spcPct val="90000"/>
              </a:lnSpc>
              <a:spcBef>
                <a:spcPts val="0"/>
              </a:spcBef>
              <a:spcAft>
                <a:spcPts val="600"/>
              </a:spcAft>
              <a:buFont typeface="Wingdings" pitchFamily="2" charset="2"/>
              <a:buChar char="Ø"/>
              <a:defRPr/>
            </a:pPr>
            <a:r>
              <a:rPr lang="it-IT" sz="1800" dirty="0" smtClean="0"/>
              <a:t>Il </a:t>
            </a:r>
            <a:r>
              <a:rPr lang="it-IT" sz="1800" b="1" dirty="0" smtClean="0"/>
              <a:t>comma 550 </a:t>
            </a:r>
            <a:r>
              <a:rPr lang="it-IT" sz="1800" dirty="0" smtClean="0"/>
              <a:t>ha introdotto </a:t>
            </a:r>
            <a:r>
              <a:rPr lang="it-IT" sz="1800" u="sng" dirty="0" smtClean="0"/>
              <a:t>un’assimilazione fra aziende speciali, istituzioni e società partecipate</a:t>
            </a:r>
            <a:r>
              <a:rPr lang="it-IT" sz="1800" dirty="0" smtClean="0"/>
              <a:t> alle quali si applica la medesima disciplina</a:t>
            </a:r>
          </a:p>
          <a:p>
            <a:pPr marL="273050" indent="-273050" algn="just">
              <a:lnSpc>
                <a:spcPct val="90000"/>
              </a:lnSpc>
              <a:spcBef>
                <a:spcPts val="0"/>
              </a:spcBef>
              <a:spcAft>
                <a:spcPts val="600"/>
              </a:spcAft>
              <a:buFont typeface="Wingdings" pitchFamily="2" charset="2"/>
              <a:buChar char="Ø"/>
              <a:defRPr/>
            </a:pPr>
            <a:r>
              <a:rPr lang="it-IT" sz="1800" dirty="0" smtClean="0"/>
              <a:t>Nel caso in cui tali soggetti presentino </a:t>
            </a:r>
            <a:r>
              <a:rPr lang="it-IT" sz="1800" u="sng" dirty="0" smtClean="0"/>
              <a:t>un risultato negativo</a:t>
            </a:r>
            <a:r>
              <a:rPr lang="it-IT" sz="1800" dirty="0" smtClean="0"/>
              <a:t>, a decorrere dal 2015 le PA locali partecipanti accantonano nell'anno successivo in apposito fondo vincolato </a:t>
            </a:r>
            <a:r>
              <a:rPr lang="it-IT" sz="1800" u="sng" dirty="0" smtClean="0"/>
              <a:t>(“fondo rischi”) </a:t>
            </a:r>
            <a:r>
              <a:rPr lang="it-IT" sz="1800" dirty="0" smtClean="0"/>
              <a:t>un importo pari al risultato negativo non immediatamente ripianato, in misura proporzionale alla quota di partecipazione. Tale importo è reso disponibile in misura proporzionale alla quota di partecipazione, nel caso in cui l‘ente partecipante ripiani la perdita di esercizio o dismetta la partecipazione (</a:t>
            </a:r>
            <a:r>
              <a:rPr lang="it-IT" sz="1800" b="1" dirty="0" smtClean="0"/>
              <a:t>comma 551</a:t>
            </a:r>
            <a:r>
              <a:rPr lang="it-IT" sz="1800" dirty="0" smtClean="0"/>
              <a:t>) – È inoltre prevista una gradualità dell’obbligo di accantonamento, con regime transitorio fino al 2018 (</a:t>
            </a:r>
            <a:r>
              <a:rPr lang="it-IT" sz="1800" b="1" dirty="0" smtClean="0"/>
              <a:t>c. 552</a:t>
            </a:r>
            <a:r>
              <a:rPr lang="it-IT" sz="1800" dirty="0" smtClean="0"/>
              <a:t>)</a:t>
            </a:r>
          </a:p>
          <a:p>
            <a:pPr marL="273050" indent="-273050" algn="just">
              <a:lnSpc>
                <a:spcPct val="90000"/>
              </a:lnSpc>
              <a:spcBef>
                <a:spcPts val="0"/>
              </a:spcBef>
              <a:spcAft>
                <a:spcPts val="600"/>
              </a:spcAft>
              <a:buFont typeface="Wingdings" pitchFamily="2" charset="2"/>
              <a:buChar char="Ø"/>
              <a:defRPr/>
            </a:pPr>
            <a:r>
              <a:rPr lang="it-IT" sz="1800" dirty="0" smtClean="0"/>
              <a:t>Dal 2014 gli organismi a partecipazione di maggioranza, diretta e indiretta, delle PA locali concorrono alla </a:t>
            </a:r>
            <a:r>
              <a:rPr lang="it-IT" sz="1800" u="sng" dirty="0" smtClean="0"/>
              <a:t>realizzazione degli obiettivi di finanza pubblica</a:t>
            </a:r>
            <a:r>
              <a:rPr lang="it-IT" sz="1800" dirty="0" smtClean="0"/>
              <a:t>, perseguendo </a:t>
            </a:r>
            <a:r>
              <a:rPr lang="it-IT" sz="1800" u="sng" dirty="0" smtClean="0"/>
              <a:t>la sana gestione dei servizi </a:t>
            </a:r>
            <a:r>
              <a:rPr lang="it-IT" sz="1800" dirty="0" smtClean="0"/>
              <a:t>secondo criteri di economicità e di efficienza </a:t>
            </a:r>
            <a:r>
              <a:rPr lang="it-IT" sz="1800" b="1" dirty="0" smtClean="0"/>
              <a:t>(c. 553</a:t>
            </a:r>
            <a:r>
              <a:rPr lang="it-IT" sz="1800" dirty="0" smtClean="0"/>
              <a:t>)</a:t>
            </a:r>
          </a:p>
          <a:p>
            <a:pPr marL="273050" indent="-273050" algn="just">
              <a:lnSpc>
                <a:spcPct val="90000"/>
              </a:lnSpc>
              <a:spcBef>
                <a:spcPct val="0"/>
              </a:spcBef>
              <a:spcAft>
                <a:spcPts val="600"/>
              </a:spcAft>
              <a:buFont typeface="Wingdings" pitchFamily="2" charset="2"/>
              <a:buChar char="Ø"/>
            </a:pPr>
            <a:r>
              <a:rPr lang="it-IT" sz="1800" u="sng" dirty="0" smtClean="0"/>
              <a:t>La revoca degli amministratori</a:t>
            </a:r>
            <a:r>
              <a:rPr lang="it-IT" sz="1800" dirty="0" smtClean="0"/>
              <a:t> ex </a:t>
            </a:r>
            <a:r>
              <a:rPr lang="it-IT" sz="1800" b="1" dirty="0" smtClean="0"/>
              <a:t>comma 554 </a:t>
            </a:r>
            <a:r>
              <a:rPr lang="it-IT" sz="1800" dirty="0" smtClean="0"/>
              <a:t>ha luogo per giusta causa ex </a:t>
            </a:r>
            <a:r>
              <a:rPr lang="it-IT" sz="1800" dirty="0" err="1" smtClean="0"/>
              <a:t>lege</a:t>
            </a:r>
            <a:r>
              <a:rPr lang="it-IT" sz="1800" dirty="0" smtClean="0"/>
              <a:t> (perdita per due esercizi) e  </a:t>
            </a:r>
            <a:r>
              <a:rPr lang="it-IT" sz="1800" u="sng" dirty="0" smtClean="0"/>
              <a:t>non ha carattere discrezionale</a:t>
            </a:r>
            <a:r>
              <a:rPr lang="it-IT" sz="1800" dirty="0" smtClean="0"/>
              <a:t>, stante il contrasto con i principi di buon andamento della PA: la mancata rimozione degli amministratori può costituire fonte di responsabilità erariale per il socio pubblico inadempiente,  per i danni prodotti al patrimonio della partecipata</a:t>
            </a:r>
          </a:p>
          <a:p>
            <a:pPr marL="273050" indent="-273050" algn="just">
              <a:lnSpc>
                <a:spcPct val="90000"/>
              </a:lnSpc>
              <a:spcBef>
                <a:spcPct val="0"/>
              </a:spcBef>
              <a:spcAft>
                <a:spcPts val="600"/>
              </a:spcAft>
              <a:buFont typeface="Wingdings" pitchFamily="2" charset="2"/>
              <a:buChar char="Ø"/>
            </a:pPr>
            <a:r>
              <a:rPr lang="it-IT" sz="1800" dirty="0" smtClean="0"/>
              <a:t>Analoga considerazione vale per </a:t>
            </a:r>
            <a:r>
              <a:rPr lang="it-IT" sz="1800" u="sng" dirty="0" smtClean="0"/>
              <a:t>la decurtazione  del 30% dei compensi del Cda </a:t>
            </a:r>
            <a:r>
              <a:rPr lang="it-IT" sz="1800" dirty="0" smtClean="0"/>
              <a:t>ex </a:t>
            </a:r>
            <a:r>
              <a:rPr lang="it-IT" sz="1800" b="1" dirty="0" smtClean="0"/>
              <a:t>comma 554</a:t>
            </a:r>
            <a:r>
              <a:rPr lang="it-IT" sz="1800" dirty="0" smtClean="0"/>
              <a:t>, che si configura quale atto dovuto nel caso di risultato economico negativo per 3 esercizi</a:t>
            </a:r>
            <a:endParaRPr lang="it-IT" sz="1800" dirty="0"/>
          </a:p>
        </p:txBody>
      </p:sp>
      <p:sp>
        <p:nvSpPr>
          <p:cNvPr id="4" name="Segnaposto numero diapositiva 3"/>
          <p:cNvSpPr>
            <a:spLocks noGrp="1"/>
          </p:cNvSpPr>
          <p:nvPr>
            <p:ph type="sldNum" sz="quarter" idx="12"/>
          </p:nvPr>
        </p:nvSpPr>
        <p:spPr/>
        <p:txBody>
          <a:bodyPr/>
          <a:lstStyle/>
          <a:p>
            <a:fld id="{159966BA-077A-49B8-B1C6-0EE1899BF30C}" type="slidenum">
              <a:rPr lang="it-IT" smtClean="0"/>
              <a:pPr/>
              <a:t>65</a:t>
            </a:fld>
            <a:endParaRPr lang="it-IT"/>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850" y="1052737"/>
            <a:ext cx="8362950" cy="5112568"/>
          </a:xfrm>
        </p:spPr>
        <p:txBody>
          <a:bodyPr rtlCol="0" anchor="ctr">
            <a:noAutofit/>
          </a:bodyPr>
          <a:lstStyle/>
          <a:p>
            <a:pPr marL="273050" indent="-273050" algn="just">
              <a:lnSpc>
                <a:spcPct val="80000"/>
              </a:lnSpc>
              <a:spcBef>
                <a:spcPts val="0"/>
              </a:spcBef>
              <a:spcAft>
                <a:spcPts val="600"/>
              </a:spcAft>
              <a:buFont typeface="Wingdings" pitchFamily="2" charset="2"/>
              <a:buChar char="Ø"/>
              <a:defRPr/>
            </a:pPr>
            <a:r>
              <a:rPr lang="it-IT" sz="2000" dirty="0" smtClean="0"/>
              <a:t>Secondo l’art. 119, comma 6, Cost., gli enti locali possono ricorrere all'indebitamento solo per finanziare spese di investimento</a:t>
            </a:r>
          </a:p>
          <a:p>
            <a:pPr marL="273050" indent="-273050" algn="just">
              <a:lnSpc>
                <a:spcPct val="80000"/>
              </a:lnSpc>
              <a:spcBef>
                <a:spcPts val="0"/>
              </a:spcBef>
              <a:spcAft>
                <a:spcPts val="600"/>
              </a:spcAft>
              <a:buFont typeface="Wingdings" pitchFamily="2" charset="2"/>
              <a:buChar char="Ø"/>
              <a:defRPr/>
            </a:pPr>
            <a:r>
              <a:rPr lang="it-IT" sz="2000" dirty="0" smtClean="0"/>
              <a:t>Nello specifico, l’art. 3, comma 19, della L 350/2003, vieta il ricorso all’indebitamento per conferimenti volti alla ricapitalizzazione e al ripiano di perdite degli organismi strumentali</a:t>
            </a:r>
          </a:p>
          <a:p>
            <a:pPr marL="273050" indent="-273050" algn="just">
              <a:lnSpc>
                <a:spcPct val="80000"/>
              </a:lnSpc>
              <a:spcBef>
                <a:spcPts val="0"/>
              </a:spcBef>
              <a:spcAft>
                <a:spcPts val="600"/>
              </a:spcAft>
              <a:buFont typeface="Wingdings" pitchFamily="2" charset="2"/>
              <a:buChar char="Ø"/>
              <a:defRPr/>
            </a:pPr>
            <a:r>
              <a:rPr lang="it-IT" sz="2000" dirty="0" smtClean="0"/>
              <a:t>È abrogato l’art. 6, comma 19, del </a:t>
            </a:r>
            <a:r>
              <a:rPr lang="it-IT" sz="2000" dirty="0" err="1" smtClean="0"/>
              <a:t>DL</a:t>
            </a:r>
            <a:r>
              <a:rPr lang="it-IT" sz="2000" dirty="0" smtClean="0"/>
              <a:t> 78/2010, ma </a:t>
            </a:r>
            <a:r>
              <a:rPr lang="it-IT" sz="2000" u="sng" dirty="0" smtClean="0"/>
              <a:t>l’art. 14, comma 5, del TU</a:t>
            </a:r>
            <a:r>
              <a:rPr lang="it-IT" sz="2000" dirty="0" smtClean="0"/>
              <a:t> reintroduce il medesimo divieto per gli enti locali di effettuare aumenti di capitale, trasferimenti straordinari, aperture di credito, di rilasciare garanzie a favore delle società partecipate non quotate che abbiano registrato perdite per 3 esercizi consecutivi (</a:t>
            </a:r>
            <a:r>
              <a:rPr lang="it-IT" sz="2000" u="sng" dirty="0" smtClean="0"/>
              <a:t>salvo quanto previsto dall’art. 2447 c.c. </a:t>
            </a:r>
            <a:r>
              <a:rPr lang="it-IT" sz="2000" dirty="0" smtClean="0"/>
              <a:t>e la possibilità di effettuare trasferimenti in base a convenzioni relative allo svolgimento di servizi di pubblico interesse, nonché alla realizzazione di investimenti)</a:t>
            </a:r>
          </a:p>
          <a:p>
            <a:pPr marL="273050" indent="-273050" algn="just">
              <a:lnSpc>
                <a:spcPct val="80000"/>
              </a:lnSpc>
              <a:spcBef>
                <a:spcPts val="0"/>
              </a:spcBef>
              <a:spcAft>
                <a:spcPts val="600"/>
              </a:spcAft>
              <a:buFont typeface="Wingdings" pitchFamily="2" charset="2"/>
              <a:buChar char="Ø"/>
              <a:defRPr/>
            </a:pPr>
            <a:r>
              <a:rPr lang="it-IT" sz="2000" dirty="0" smtClean="0"/>
              <a:t>La perdita di esercizio reiterata nell’ultimo triennio, rivela una criticità sotto il profilo dell’efficienza cui il legislatore ha inteso ovviare con la norma de qua (</a:t>
            </a:r>
            <a:r>
              <a:rPr lang="it-IT" sz="2000" dirty="0" err="1" smtClean="0"/>
              <a:t>CdC</a:t>
            </a:r>
            <a:r>
              <a:rPr lang="it-IT" sz="2000" dirty="0" smtClean="0"/>
              <a:t>, sez. contr. Lombardia, delibera 636/2011/PAR)</a:t>
            </a:r>
          </a:p>
          <a:p>
            <a:pPr marL="273050" indent="-273050" algn="just">
              <a:lnSpc>
                <a:spcPct val="80000"/>
              </a:lnSpc>
              <a:spcBef>
                <a:spcPts val="0"/>
              </a:spcBef>
              <a:spcAft>
                <a:spcPts val="600"/>
              </a:spcAft>
              <a:buFont typeface="Wingdings" pitchFamily="2" charset="2"/>
              <a:buChar char="Ø"/>
              <a:defRPr/>
            </a:pPr>
            <a:r>
              <a:rPr lang="it-IT" sz="2000" u="sng" dirty="0" smtClean="0"/>
              <a:t>Il divieto è espressione di un principio generale </a:t>
            </a:r>
            <a:r>
              <a:rPr lang="it-IT" sz="2000" dirty="0" smtClean="0"/>
              <a:t>volto a impedire che gli enti locali procedano al ripiano di perdite di organismi partecipati a vario titolo, disperdendo risorse finanziarie e senza valutare la convenienza della gestione</a:t>
            </a:r>
          </a:p>
        </p:txBody>
      </p:sp>
      <p:sp>
        <p:nvSpPr>
          <p:cNvPr id="49155" name="Titolo 1"/>
          <p:cNvSpPr>
            <a:spLocks noGrp="1"/>
          </p:cNvSpPr>
          <p:nvPr>
            <p:ph type="title"/>
          </p:nvPr>
        </p:nvSpPr>
        <p:spPr>
          <a:xfrm>
            <a:off x="457200" y="274638"/>
            <a:ext cx="8229600" cy="706090"/>
          </a:xfrm>
        </p:spPr>
        <p:txBody>
          <a:bodyPr>
            <a:normAutofit/>
          </a:bodyPr>
          <a:lstStyle/>
          <a:p>
            <a:pPr eaLnBrk="1" hangingPunct="1"/>
            <a:r>
              <a:rPr lang="it-IT" sz="1800" b="1" dirty="0" smtClean="0"/>
              <a:t>IL RIPIANO DELLE PERDITE DA PARTE DEL SOCIO PUBBLICO: </a:t>
            </a:r>
            <a:br>
              <a:rPr lang="it-IT" sz="1800" b="1" dirty="0" smtClean="0"/>
            </a:br>
            <a:r>
              <a:rPr lang="it-IT" sz="1800" b="1" dirty="0" smtClean="0"/>
              <a:t>AVVERTENZE E DIVIETI</a:t>
            </a:r>
            <a:endParaRPr lang="it-IT" sz="1800" dirty="0" smtClean="0"/>
          </a:p>
        </p:txBody>
      </p:sp>
      <p:sp>
        <p:nvSpPr>
          <p:cNvPr id="5" name="Segnaposto numero diapositiva 4"/>
          <p:cNvSpPr>
            <a:spLocks noGrp="1"/>
          </p:cNvSpPr>
          <p:nvPr>
            <p:ph type="sldNum" sz="quarter" idx="12"/>
          </p:nvPr>
        </p:nvSpPr>
        <p:spPr/>
        <p:txBody>
          <a:bodyPr/>
          <a:lstStyle/>
          <a:p>
            <a:pPr>
              <a:defRPr/>
            </a:pPr>
            <a:fld id="{94160592-3D0F-496C-8EBC-A28B1D1EBFE2}" type="slidenum">
              <a:rPr lang="it-IT"/>
              <a:pPr>
                <a:defRPr/>
              </a:pPr>
              <a:t>66</a:t>
            </a:fld>
            <a:endParaRPr lang="it-IT"/>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648072"/>
          </a:xfrm>
        </p:spPr>
        <p:txBody>
          <a:bodyPr>
            <a:normAutofit/>
          </a:bodyPr>
          <a:lstStyle/>
          <a:p>
            <a:r>
              <a:rPr lang="it-IT" sz="1800" b="1" dirty="0" smtClean="0"/>
              <a:t>L’ART. 6, COMMA 19, DEL </a:t>
            </a:r>
            <a:r>
              <a:rPr lang="it-IT" sz="1800" b="1" dirty="0" err="1" smtClean="0"/>
              <a:t>DL</a:t>
            </a:r>
            <a:r>
              <a:rPr lang="it-IT" sz="1800" b="1" dirty="0" smtClean="0"/>
              <a:t> 78/2010 E L’ART. 2447 c.c.:</a:t>
            </a:r>
            <a:br>
              <a:rPr lang="it-IT" sz="1800" b="1" dirty="0" smtClean="0"/>
            </a:br>
            <a:r>
              <a:rPr lang="it-IT" sz="1800" b="1" smtClean="0"/>
              <a:t>RICAPITALIZZAZIONE </a:t>
            </a:r>
            <a:r>
              <a:rPr lang="it-IT" sz="1800" b="1" smtClean="0"/>
              <a:t>SOLO </a:t>
            </a:r>
            <a:r>
              <a:rPr lang="it-IT" sz="1800" b="1" dirty="0" smtClean="0"/>
              <a:t>CON MOTIVAZIONE “ACCURATA”</a:t>
            </a:r>
            <a:endParaRPr lang="it-IT" sz="1800" b="1" dirty="0"/>
          </a:p>
        </p:txBody>
      </p:sp>
      <p:sp>
        <p:nvSpPr>
          <p:cNvPr id="3" name="Segnaposto contenuto 2"/>
          <p:cNvSpPr>
            <a:spLocks noGrp="1"/>
          </p:cNvSpPr>
          <p:nvPr>
            <p:ph idx="1"/>
          </p:nvPr>
        </p:nvSpPr>
        <p:spPr>
          <a:xfrm>
            <a:off x="179512" y="980728"/>
            <a:ext cx="8568952" cy="5544616"/>
          </a:xfrm>
        </p:spPr>
        <p:txBody>
          <a:bodyPr anchor="ctr">
            <a:noAutofit/>
          </a:bodyPr>
          <a:lstStyle/>
          <a:p>
            <a:pPr marL="177800" indent="-177800" algn="ctr">
              <a:lnSpc>
                <a:spcPct val="80000"/>
              </a:lnSpc>
              <a:spcBef>
                <a:spcPts val="0"/>
              </a:spcBef>
              <a:spcAft>
                <a:spcPts val="1200"/>
              </a:spcAft>
              <a:buNone/>
            </a:pPr>
            <a:r>
              <a:rPr lang="it-IT" sz="1900" b="1" dirty="0" smtClean="0"/>
              <a:t>(</a:t>
            </a:r>
            <a:r>
              <a:rPr lang="it-IT" sz="1900" b="1" dirty="0" err="1" smtClean="0"/>
              <a:t>CdC</a:t>
            </a:r>
            <a:r>
              <a:rPr lang="it-IT" sz="1900" b="1" dirty="0" smtClean="0"/>
              <a:t> Puglia, delibera n. 27/2016/PAR)</a:t>
            </a:r>
          </a:p>
          <a:p>
            <a:pPr marL="273050" indent="-273050" algn="just">
              <a:lnSpc>
                <a:spcPct val="80000"/>
              </a:lnSpc>
              <a:spcBef>
                <a:spcPts val="0"/>
              </a:spcBef>
              <a:spcAft>
                <a:spcPts val="600"/>
              </a:spcAft>
              <a:buAutoNum type="alphaLcParenR"/>
            </a:pPr>
            <a:r>
              <a:rPr lang="it-IT" sz="1900" dirty="0" smtClean="0"/>
              <a:t>perdita </a:t>
            </a:r>
            <a:r>
              <a:rPr lang="it-IT" sz="1900" dirty="0" smtClean="0">
                <a:sym typeface="Symbol"/>
              </a:rPr>
              <a:t> </a:t>
            </a:r>
            <a:r>
              <a:rPr lang="it-IT" sz="1900" dirty="0" smtClean="0"/>
              <a:t>1/3 del capitale, ma non intacca il capitale minimo legale: gli amministratori devono convocare l'assemblea, che può deliberare di attendere il risultato dell'esercizio successivo, ma se entro la chiusura di quest'ultimo la perdita non si riduce, l'assemblea deve ridurre il capitale sociale (art. 2446, comma 1)</a:t>
            </a:r>
          </a:p>
          <a:p>
            <a:pPr marL="177800" indent="-177800" algn="just">
              <a:lnSpc>
                <a:spcPct val="80000"/>
              </a:lnSpc>
              <a:spcBef>
                <a:spcPts val="0"/>
              </a:spcBef>
              <a:spcAft>
                <a:spcPts val="1200"/>
              </a:spcAft>
              <a:buNone/>
            </a:pPr>
            <a:r>
              <a:rPr lang="it-IT" sz="1900" dirty="0" smtClean="0"/>
              <a:t>b) </a:t>
            </a:r>
            <a:r>
              <a:rPr lang="it-IT" sz="1900" u="sng" dirty="0" smtClean="0"/>
              <a:t>perdita </a:t>
            </a:r>
            <a:r>
              <a:rPr lang="it-IT" sz="1900" u="sng" dirty="0" smtClean="0">
                <a:sym typeface="Symbol"/>
              </a:rPr>
              <a:t> </a:t>
            </a:r>
            <a:r>
              <a:rPr lang="it-IT" sz="1900" u="sng" dirty="0" smtClean="0"/>
              <a:t>1/3 intacca il capitale minimo: l'assemblea deve deliberare la riduzione del capitale con contestuale ripristino del capitale minimo legale (articolo 2447)</a:t>
            </a:r>
          </a:p>
          <a:p>
            <a:pPr marL="273050" indent="-273050" algn="just">
              <a:lnSpc>
                <a:spcPct val="80000"/>
              </a:lnSpc>
              <a:spcBef>
                <a:spcPts val="0"/>
              </a:spcBef>
              <a:spcAft>
                <a:spcPts val="600"/>
              </a:spcAft>
              <a:buFont typeface="Wingdings" pitchFamily="2" charset="2"/>
              <a:buChar char="Ø"/>
            </a:pPr>
            <a:r>
              <a:rPr lang="it-IT" sz="1900" dirty="0" smtClean="0"/>
              <a:t>il Comune di Brindisi, a seguito della perdita di esercizio di una partecipata, copre la perdita riconoscendo il debito fuori bilancio ex art. 194 c. 1, lettera c) del </a:t>
            </a:r>
            <a:r>
              <a:rPr lang="it-IT" sz="1900" dirty="0" err="1" smtClean="0"/>
              <a:t>Tuel</a:t>
            </a:r>
            <a:r>
              <a:rPr lang="it-IT" sz="1900" dirty="0" smtClean="0"/>
              <a:t>, e ricapitalizza la società, per l'erosione del capitale sociale sotto il minimo legale</a:t>
            </a:r>
          </a:p>
          <a:p>
            <a:pPr marL="273050" indent="-273050" algn="just">
              <a:lnSpc>
                <a:spcPct val="80000"/>
              </a:lnSpc>
              <a:spcBef>
                <a:spcPts val="0"/>
              </a:spcBef>
              <a:spcAft>
                <a:spcPts val="600"/>
              </a:spcAft>
              <a:buFont typeface="Wingdings" pitchFamily="2" charset="2"/>
              <a:buChar char="Ø"/>
            </a:pPr>
            <a:r>
              <a:rPr lang="it-IT" sz="1900" dirty="0" smtClean="0"/>
              <a:t>la Sezione Puglia intravvede </a:t>
            </a:r>
            <a:r>
              <a:rPr lang="it-IT" sz="1900" u="sng" dirty="0" smtClean="0"/>
              <a:t>un tentativo di salvataggio della partecipata</a:t>
            </a:r>
            <a:r>
              <a:rPr lang="it-IT" sz="1900" dirty="0" smtClean="0"/>
              <a:t>, e rileva che la scelta di ricapitalizzare una società in perdita da più di 3 esercizi – ancorché non preclusa dall’art. 6, comma 19 – “non esime certamente la PA dall'esplicitare le ragioni per le quali non si limita a prendere atto che la società è sciolta ex art. 2484 c.c. e le valutazioni poste a fondamento di tale decisione”</a:t>
            </a:r>
          </a:p>
          <a:p>
            <a:pPr marL="273050" indent="-273050" algn="just">
              <a:lnSpc>
                <a:spcPct val="80000"/>
              </a:lnSpc>
              <a:spcBef>
                <a:spcPts val="0"/>
              </a:spcBef>
              <a:spcAft>
                <a:spcPts val="600"/>
              </a:spcAft>
              <a:buFont typeface="Wingdings" pitchFamily="2" charset="2"/>
              <a:buChar char="Ø"/>
            </a:pPr>
            <a:r>
              <a:rPr lang="it-IT" sz="1900" dirty="0" smtClean="0"/>
              <a:t>ove la PA decida di sobbarcarsi un ulteriore onere finanziario per ricapitalizzare la società, deve motivare </a:t>
            </a:r>
            <a:r>
              <a:rPr lang="it-IT" sz="1900" u="sng" dirty="0" smtClean="0"/>
              <a:t>accuratamente</a:t>
            </a:r>
            <a:r>
              <a:rPr lang="it-IT" sz="1900" dirty="0" smtClean="0"/>
              <a:t> la scelta discrezionale assunta, dando conto di aver valutato i costi di gestione mediante </a:t>
            </a:r>
            <a:r>
              <a:rPr lang="it-IT" sz="1900" u="sng" dirty="0" smtClean="0"/>
              <a:t>un apposito piano industriale</a:t>
            </a:r>
            <a:r>
              <a:rPr lang="it-IT" sz="1900" dirty="0" smtClean="0"/>
              <a:t>,  che espliciti le ragioni per cui l’ente ritenga più efficiente ed economico ricapitalizzare la società, anziché procedere allo scioglimento della stessa</a:t>
            </a: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67</a:t>
            </a:fld>
            <a:endParaRPr lang="it-IT"/>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olo 1"/>
          <p:cNvSpPr>
            <a:spLocks noGrp="1"/>
          </p:cNvSpPr>
          <p:nvPr>
            <p:ph type="title"/>
          </p:nvPr>
        </p:nvSpPr>
        <p:spPr>
          <a:xfrm>
            <a:off x="539750" y="188913"/>
            <a:ext cx="8229600" cy="719137"/>
          </a:xfrm>
        </p:spPr>
        <p:txBody>
          <a:bodyPr>
            <a:normAutofit/>
          </a:bodyPr>
          <a:lstStyle/>
          <a:p>
            <a:pPr eaLnBrk="1" hangingPunct="1"/>
            <a:r>
              <a:rPr lang="it-IT" sz="1800" b="1" dirty="0" smtClean="0"/>
              <a:t>PRIMA </a:t>
            </a:r>
            <a:r>
              <a:rPr lang="it-IT" sz="1800" b="1" dirty="0" err="1" smtClean="0"/>
              <a:t>DI</a:t>
            </a:r>
            <a:r>
              <a:rPr lang="it-IT" sz="1800" b="1" dirty="0" smtClean="0"/>
              <a:t> INTERVENIRE,</a:t>
            </a:r>
            <a:br>
              <a:rPr lang="it-IT" sz="1800" b="1" dirty="0" smtClean="0"/>
            </a:br>
            <a:r>
              <a:rPr lang="it-IT" sz="1800" b="1" dirty="0" smtClean="0"/>
              <a:t>L’ENTE SOCIO DEVE ANALIZZARE LE PERDITE</a:t>
            </a:r>
          </a:p>
        </p:txBody>
      </p:sp>
      <p:sp>
        <p:nvSpPr>
          <p:cNvPr id="50179" name="Segnaposto contenuto 2"/>
          <p:cNvSpPr>
            <a:spLocks noGrp="1"/>
          </p:cNvSpPr>
          <p:nvPr>
            <p:ph idx="1"/>
          </p:nvPr>
        </p:nvSpPr>
        <p:spPr>
          <a:xfrm>
            <a:off x="323850" y="981075"/>
            <a:ext cx="8362950" cy="5400675"/>
          </a:xfrm>
        </p:spPr>
        <p:txBody>
          <a:bodyPr anchor="ctr"/>
          <a:lstStyle/>
          <a:p>
            <a:pPr algn="just" eaLnBrk="1" hangingPunct="1">
              <a:lnSpc>
                <a:spcPct val="80000"/>
              </a:lnSpc>
              <a:spcBef>
                <a:spcPct val="0"/>
              </a:spcBef>
              <a:spcAft>
                <a:spcPts val="600"/>
              </a:spcAft>
              <a:buFont typeface="Wingdings" pitchFamily="2" charset="2"/>
              <a:buChar char="Ø"/>
            </a:pPr>
            <a:r>
              <a:rPr lang="it-IT" sz="2000" dirty="0" smtClean="0"/>
              <a:t>Se la società ha ricorrenti perdite d’esercizio, “l’Ente non dovrà solo ponderare la modalità economicamente più vantaggiosa per ripianarle, ma dovrà </a:t>
            </a:r>
            <a:r>
              <a:rPr lang="it-IT" sz="2000" u="sng" dirty="0" smtClean="0"/>
              <a:t>analizzare a fondo le cause generative, al fine di migliorare l’andamento della gestione dell’organismo </a:t>
            </a:r>
            <a:r>
              <a:rPr lang="it-IT" sz="2000" dirty="0" smtClean="0"/>
              <a:t>di erogazione del servizio pubblico locale, il cui primario obiettivo (…) è realizzare l’economicità della gestione e prefiggersi almeno il pareggio di bilancio. Il modello societario non può infatti essere abusivamente utilizzato quale soggetto giuridico in cui si concentrano i costi di gestione del servizio pubblico al fine di non imputarli direttamente agli Enti locali di pertinenza” (</a:t>
            </a:r>
            <a:r>
              <a:rPr lang="it-IT" sz="2000" dirty="0" err="1" smtClean="0"/>
              <a:t>CdC</a:t>
            </a:r>
            <a:r>
              <a:rPr lang="it-IT" sz="2000" dirty="0" smtClean="0"/>
              <a:t>, sez. contr. Lombardia, delibera n. 86/2010/ PAR)  </a:t>
            </a:r>
          </a:p>
          <a:p>
            <a:pPr algn="just" eaLnBrk="1" hangingPunct="1">
              <a:lnSpc>
                <a:spcPct val="80000"/>
              </a:lnSpc>
              <a:spcBef>
                <a:spcPct val="0"/>
              </a:spcBef>
              <a:buFont typeface="Wingdings" pitchFamily="2" charset="2"/>
              <a:buChar char="Ø"/>
            </a:pPr>
            <a:r>
              <a:rPr lang="it-IT" sz="2000" dirty="0" smtClean="0"/>
              <a:t>“A fini prudenziali, e indipendentemente dalla fonte della provvista, </a:t>
            </a:r>
            <a:r>
              <a:rPr lang="it-IT" sz="2000" u="sng" dirty="0" smtClean="0"/>
              <a:t>il Comune dovrebbe astenersi da attività di finanziamento nei confronti delle società partecipate qualora non abbia in concreto adottato tutti gli strumenti idonei ad un controllo approfondito della gestione operativa e finanziaria della società partecipata,</a:t>
            </a:r>
            <a:r>
              <a:rPr lang="it-IT" sz="2000" dirty="0" smtClean="0"/>
              <a:t> al fine di appurare se la stessa necessiti, diversamente, di interventi di ricapitalizzazione (…), non solo ai fini del rispetto del principio di trasparenza dell’azione amministrativa (che impone che l’organo consiliare debba essere a conoscenza del possibile risultato finale che consegue a un’operazione finanziaria e adottare le conseguenti decisioni) ma anche al fine di prevenire una minaccia agli equilibri finanziari dell’Ente locale” (</a:t>
            </a:r>
            <a:r>
              <a:rPr lang="it-IT" sz="2000" dirty="0" err="1" smtClean="0"/>
              <a:t>CdC</a:t>
            </a:r>
            <a:r>
              <a:rPr lang="it-IT" sz="2000" dirty="0" smtClean="0"/>
              <a:t>, sez. contr. Veneto, delibera n. 515/2012/PAR)</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52513"/>
            <a:ext cx="8229600" cy="5329237"/>
          </a:xfrm>
        </p:spPr>
        <p:txBody>
          <a:bodyPr rtlCol="0" anchor="ctr">
            <a:normAutofit fontScale="85000" lnSpcReduction="20000"/>
          </a:bodyPr>
          <a:lstStyle/>
          <a:p>
            <a:pPr marL="355600" indent="-355600" algn="just" eaLnBrk="1" fontAlgn="auto" hangingPunct="1">
              <a:spcBef>
                <a:spcPts val="0"/>
              </a:spcBef>
              <a:spcAft>
                <a:spcPts val="600"/>
              </a:spcAft>
              <a:buFont typeface="Wingdings" pitchFamily="2" charset="2"/>
              <a:buChar char="Ø"/>
              <a:defRPr/>
            </a:pPr>
            <a:r>
              <a:rPr lang="it-IT" sz="2400" dirty="0" smtClean="0">
                <a:cs typeface="Times New Roman" pitchFamily="18" charset="0"/>
              </a:rPr>
              <a:t> Le operazioni di ripiano (se consentite dall’art. 6, comma 19 del </a:t>
            </a:r>
            <a:r>
              <a:rPr lang="it-IT" sz="2400" dirty="0" err="1" smtClean="0">
                <a:cs typeface="Times New Roman" pitchFamily="18" charset="0"/>
              </a:rPr>
              <a:t>DL</a:t>
            </a:r>
            <a:r>
              <a:rPr lang="it-IT" sz="2400" dirty="0" smtClean="0">
                <a:cs typeface="Times New Roman" pitchFamily="18" charset="0"/>
              </a:rPr>
              <a:t> 78/2010) vanno eseguite:</a:t>
            </a:r>
          </a:p>
          <a:p>
            <a:pPr marL="712788" indent="-357188" algn="just" eaLnBrk="1" fontAlgn="auto" hangingPunct="1">
              <a:spcBef>
                <a:spcPts val="0"/>
              </a:spcBef>
              <a:spcAft>
                <a:spcPts val="600"/>
              </a:spcAft>
              <a:buFont typeface="Wingdings" pitchFamily="2" charset="2"/>
              <a:buChar char="q"/>
              <a:tabLst>
                <a:tab pos="712788" algn="l"/>
              </a:tabLst>
              <a:defRPr/>
            </a:pPr>
            <a:r>
              <a:rPr lang="it-IT" sz="2400" dirty="0" smtClean="0">
                <a:cs typeface="Times New Roman" pitchFamily="18" charset="0"/>
              </a:rPr>
              <a:t>sulla base di un’</a:t>
            </a:r>
            <a:r>
              <a:rPr lang="it-IT" sz="2400" b="1" dirty="0" smtClean="0">
                <a:cs typeface="Times New Roman" pitchFamily="18" charset="0"/>
              </a:rPr>
              <a:t>analisi dei costi</a:t>
            </a:r>
            <a:r>
              <a:rPr lang="it-IT" sz="2400" dirty="0" smtClean="0">
                <a:cs typeface="Times New Roman" pitchFamily="18" charset="0"/>
              </a:rPr>
              <a:t>, che accerti le cause dell’andamento negativo della società</a:t>
            </a:r>
          </a:p>
          <a:p>
            <a:pPr marL="712788" indent="-357188" algn="just" eaLnBrk="1" fontAlgn="auto" hangingPunct="1">
              <a:spcBef>
                <a:spcPts val="0"/>
              </a:spcBef>
              <a:spcAft>
                <a:spcPts val="600"/>
              </a:spcAft>
              <a:buFont typeface="Wingdings" pitchFamily="2" charset="2"/>
              <a:buChar char="q"/>
              <a:tabLst>
                <a:tab pos="712788" algn="l"/>
              </a:tabLst>
              <a:defRPr/>
            </a:pPr>
            <a:r>
              <a:rPr lang="it-IT" sz="2400" dirty="0" smtClean="0">
                <a:cs typeface="Times New Roman" pitchFamily="18" charset="0"/>
              </a:rPr>
              <a:t>in presenza di un </a:t>
            </a:r>
            <a:r>
              <a:rPr lang="it-IT" sz="2400" b="1" dirty="0" smtClean="0">
                <a:cs typeface="Times New Roman" pitchFamily="18" charset="0"/>
              </a:rPr>
              <a:t>business </a:t>
            </a:r>
            <a:r>
              <a:rPr lang="it-IT" sz="2400" b="1" dirty="0" err="1" smtClean="0">
                <a:cs typeface="Times New Roman" pitchFamily="18" charset="0"/>
              </a:rPr>
              <a:t>plan</a:t>
            </a:r>
            <a:r>
              <a:rPr lang="it-IT" sz="2400" dirty="0" smtClean="0">
                <a:cs typeface="Times New Roman" pitchFamily="18" charset="0"/>
              </a:rPr>
              <a:t> volto a riportare in equilibrio della società indicare le </a:t>
            </a:r>
            <a:r>
              <a:rPr lang="it-IT" sz="2400" b="1" dirty="0" smtClean="0">
                <a:cs typeface="Times New Roman" pitchFamily="18" charset="0"/>
              </a:rPr>
              <a:t>misure correttive </a:t>
            </a:r>
            <a:r>
              <a:rPr lang="it-IT" sz="2400" dirty="0" smtClean="0">
                <a:cs typeface="Times New Roman" pitchFamily="18" charset="0"/>
              </a:rPr>
              <a:t>della gestione</a:t>
            </a:r>
          </a:p>
          <a:p>
            <a:pPr marL="355600" indent="-355600" algn="just" eaLnBrk="1" fontAlgn="auto" hangingPunct="1">
              <a:spcBef>
                <a:spcPts val="0"/>
              </a:spcBef>
              <a:spcAft>
                <a:spcPts val="600"/>
              </a:spcAft>
              <a:buFont typeface="Wingdings" pitchFamily="2" charset="2"/>
              <a:buChar char="Ø"/>
              <a:defRPr/>
            </a:pPr>
            <a:r>
              <a:rPr lang="it-IT" sz="2400" dirty="0" smtClean="0">
                <a:cs typeface="Times New Roman" pitchFamily="18" charset="0"/>
              </a:rPr>
              <a:t>Per deliberare e operare un aumento di capitale – tanto più se riferito a una società in perdita – l’Ente locale deve provvedere sulla base di </a:t>
            </a:r>
            <a:r>
              <a:rPr lang="it-IT" sz="2400" u="sng" dirty="0" smtClean="0">
                <a:cs typeface="Times New Roman" pitchFamily="18" charset="0"/>
              </a:rPr>
              <a:t>“un programma industriale o una prospettiva che realizzi l’economicità e l’efficienza della gestione nel medio e lungo periodo” </a:t>
            </a:r>
            <a:r>
              <a:rPr lang="it-IT" sz="2400" dirty="0" smtClean="0">
                <a:cs typeface="Times New Roman" pitchFamily="18" charset="0"/>
              </a:rPr>
              <a:t>(C. Conti, sez. controllo Lombardia n. 220/2012 e sez. controllo Piemonte n. 61/2010)</a:t>
            </a:r>
          </a:p>
          <a:p>
            <a:pPr marL="355600" indent="-355600" algn="just" eaLnBrk="1" fontAlgn="auto" hangingPunct="1">
              <a:spcBef>
                <a:spcPts val="0"/>
              </a:spcBef>
              <a:spcAft>
                <a:spcPts val="600"/>
              </a:spcAft>
              <a:buFont typeface="Wingdings" pitchFamily="2" charset="2"/>
              <a:buChar char="Ø"/>
              <a:defRPr/>
            </a:pPr>
            <a:r>
              <a:rPr lang="it-IT" sz="2400" u="sng" dirty="0" smtClean="0"/>
              <a:t>“Non è ammissibile il soccorso finanziario “a fondo perduto”</a:t>
            </a:r>
            <a:r>
              <a:rPr lang="it-IT" sz="2400" dirty="0" smtClean="0"/>
              <a:t> in favore di organismi strumentali che hanno generato e che continuano a generare cospicue perdite di gestione dalla data della costituzione sino all’ultimo bilancio approvato” (</a:t>
            </a:r>
            <a:r>
              <a:rPr lang="it-IT" sz="2400" dirty="0" err="1" smtClean="0"/>
              <a:t>CdC</a:t>
            </a:r>
            <a:r>
              <a:rPr lang="it-IT" sz="2400" dirty="0" smtClean="0"/>
              <a:t> sez. Lombardia n. 274/2012/PAR)</a:t>
            </a:r>
          </a:p>
          <a:p>
            <a:pPr marL="355600" indent="-355600" algn="just" eaLnBrk="1" fontAlgn="auto" hangingPunct="1">
              <a:spcBef>
                <a:spcPts val="0"/>
              </a:spcBef>
              <a:spcAft>
                <a:spcPts val="600"/>
              </a:spcAft>
              <a:buFont typeface="Wingdings" pitchFamily="2" charset="2"/>
              <a:buChar char="Ø"/>
              <a:defRPr/>
            </a:pPr>
            <a:r>
              <a:rPr lang="it-IT" sz="2400" dirty="0" smtClean="0"/>
              <a:t>“I trasferimenti agli organismi partecipati sono consentiti solo se vi sarà un ritorno in termini di corrispettività della prestazione a fronte dell’erogazione pubblica, ovvero la realizzazione di un programma d’investimento” (</a:t>
            </a:r>
            <a:r>
              <a:rPr lang="it-IT" sz="2400" dirty="0" err="1" smtClean="0"/>
              <a:t>CdC</a:t>
            </a:r>
            <a:r>
              <a:rPr lang="it-IT" sz="2400" dirty="0" smtClean="0"/>
              <a:t> sez. Lombardia n. 42/2014)</a:t>
            </a:r>
            <a:endParaRPr lang="it-IT" sz="2400" dirty="0"/>
          </a:p>
        </p:txBody>
      </p:sp>
      <p:sp>
        <p:nvSpPr>
          <p:cNvPr id="4" name="Titolo 1"/>
          <p:cNvSpPr>
            <a:spLocks noGrp="1"/>
          </p:cNvSpPr>
          <p:nvPr>
            <p:ph type="title"/>
          </p:nvPr>
        </p:nvSpPr>
        <p:spPr>
          <a:xfrm>
            <a:off x="457200" y="274638"/>
            <a:ext cx="8229600" cy="633412"/>
          </a:xfrm>
        </p:spPr>
        <p:txBody>
          <a:bodyPr rtlCol="0">
            <a:normAutofit fontScale="90000"/>
          </a:bodyPr>
          <a:lstStyle/>
          <a:p>
            <a:pPr eaLnBrk="1" fontAlgn="auto" hangingPunct="1">
              <a:spcAft>
                <a:spcPts val="0"/>
              </a:spcAft>
              <a:defRPr/>
            </a:pPr>
            <a:r>
              <a:rPr lang="it-IT" sz="2200" b="1" dirty="0" smtClean="0"/>
              <a:t>IL SOCIO PUBBLICO E GLI INTERVENTI </a:t>
            </a:r>
            <a:r>
              <a:rPr lang="it-IT" sz="2200" b="1" dirty="0" err="1" smtClean="0"/>
              <a:t>DI</a:t>
            </a:r>
            <a:r>
              <a:rPr lang="it-IT" sz="2200" b="1" dirty="0" smtClean="0"/>
              <a:t> RIPIANO: </a:t>
            </a:r>
            <a:br>
              <a:rPr lang="it-IT" sz="2200" b="1" dirty="0" smtClean="0"/>
            </a:br>
            <a:r>
              <a:rPr lang="it-IT" sz="2200" b="1" dirty="0" smtClean="0"/>
              <a:t>COME PROCEDERE</a:t>
            </a:r>
            <a:endParaRPr lang="it-IT" sz="2200" dirty="0"/>
          </a:p>
        </p:txBody>
      </p:sp>
      <p:sp>
        <p:nvSpPr>
          <p:cNvPr id="5" name="Segnaposto numero diapositiva 4"/>
          <p:cNvSpPr>
            <a:spLocks noGrp="1"/>
          </p:cNvSpPr>
          <p:nvPr>
            <p:ph type="sldNum" sz="quarter" idx="12"/>
          </p:nvPr>
        </p:nvSpPr>
        <p:spPr/>
        <p:txBody>
          <a:bodyPr/>
          <a:lstStyle/>
          <a:p>
            <a:pPr>
              <a:defRPr/>
            </a:pPr>
            <a:fld id="{3C5EEEC7-6B6F-4A53-ACEC-8913D1AF5785}" type="slidenum">
              <a:rPr lang="it-IT"/>
              <a:pPr>
                <a:defRPr/>
              </a:pPr>
              <a:t>69</a:t>
            </a:fld>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a:xfrm>
            <a:off x="457200" y="188640"/>
            <a:ext cx="8229600" cy="792088"/>
          </a:xfrm>
        </p:spPr>
        <p:txBody>
          <a:bodyPr>
            <a:normAutofit/>
          </a:bodyPr>
          <a:lstStyle/>
          <a:p>
            <a:pPr eaLnBrk="1" hangingPunct="1"/>
            <a:r>
              <a:rPr lang="it-IT" sz="2000" b="1" dirty="0" smtClean="0">
                <a:cs typeface="Times New Roman" pitchFamily="18" charset="0"/>
              </a:rPr>
              <a:t>PERCHÉ TANTI ORGANISMI PARTECIPATI IN ITALIA?</a:t>
            </a:r>
            <a:br>
              <a:rPr lang="it-IT" sz="2000" b="1" dirty="0" smtClean="0">
                <a:cs typeface="Times New Roman" pitchFamily="18" charset="0"/>
              </a:rPr>
            </a:br>
            <a:r>
              <a:rPr lang="it-IT" sz="2000" b="1" dirty="0" smtClean="0">
                <a:cs typeface="Times New Roman" pitchFamily="18" charset="0"/>
              </a:rPr>
              <a:t>L’ESTERNALIZZAZIONE IL NODO DEI COSTI </a:t>
            </a:r>
          </a:p>
        </p:txBody>
      </p:sp>
      <p:sp>
        <p:nvSpPr>
          <p:cNvPr id="47109" name="Rectangle 3"/>
          <p:cNvSpPr>
            <a:spLocks noGrp="1"/>
          </p:cNvSpPr>
          <p:nvPr>
            <p:ph idx="1"/>
          </p:nvPr>
        </p:nvSpPr>
        <p:spPr>
          <a:xfrm>
            <a:off x="457200" y="1052736"/>
            <a:ext cx="8229600" cy="5113114"/>
          </a:xfrm>
        </p:spPr>
        <p:txBody>
          <a:bodyPr rtlCol="0" anchor="ctr">
            <a:noAutofit/>
          </a:bodyPr>
          <a:lstStyle/>
          <a:p>
            <a:pPr marL="355600" indent="-355600" algn="just" defTabSz="952500" eaLnBrk="1" fontAlgn="auto" hangingPunct="1">
              <a:lnSpc>
                <a:spcPct val="80000"/>
              </a:lnSpc>
              <a:spcBef>
                <a:spcPts val="0"/>
              </a:spcBef>
              <a:spcAft>
                <a:spcPts val="600"/>
              </a:spcAft>
              <a:buFont typeface="Wingdings" pitchFamily="2" charset="2"/>
              <a:buChar char="Ø"/>
              <a:tabLst>
                <a:tab pos="355600" algn="l"/>
              </a:tabLst>
              <a:defRPr/>
            </a:pPr>
            <a:r>
              <a:rPr lang="it-IT" sz="2000" dirty="0" smtClean="0">
                <a:solidFill>
                  <a:srgbClr val="000000"/>
                </a:solidFill>
                <a:cs typeface="Times New Roman" pitchFamily="18" charset="0"/>
              </a:rPr>
              <a:t>La legge n. 448/1998, (L.F.1999) introduce in Italia </a:t>
            </a:r>
            <a:r>
              <a:rPr lang="it-IT" sz="2000" u="sng" dirty="0" smtClean="0">
                <a:solidFill>
                  <a:srgbClr val="000000"/>
                </a:solidFill>
                <a:cs typeface="Times New Roman" pitchFamily="18" charset="0"/>
              </a:rPr>
              <a:t>il Patto di stabilità interno,</a:t>
            </a:r>
            <a:r>
              <a:rPr lang="it-IT" sz="2000" dirty="0" smtClean="0">
                <a:solidFill>
                  <a:srgbClr val="000000"/>
                </a:solidFill>
                <a:cs typeface="Times New Roman" pitchFamily="18" charset="0"/>
              </a:rPr>
              <a:t> prevedendo limiti e parametri a carico di ciascuna tipologia di Ente pubblico per calcolare gli obiettivi assegnati, in modo che le limitazioni imposte al complesso degli Enti garantiscano alla Repubblica di mantenersi entro i limiti europei</a:t>
            </a:r>
          </a:p>
          <a:p>
            <a:pPr marL="355600" indent="-355600" algn="just" defTabSz="952500" eaLnBrk="1" fontAlgn="auto" hangingPunct="1">
              <a:lnSpc>
                <a:spcPct val="80000"/>
              </a:lnSpc>
              <a:spcBef>
                <a:spcPts val="0"/>
              </a:spcBef>
              <a:spcAft>
                <a:spcPts val="600"/>
              </a:spcAft>
              <a:buFont typeface="Wingdings" pitchFamily="2" charset="2"/>
              <a:buChar char="Ø"/>
              <a:tabLst>
                <a:tab pos="355600" algn="l"/>
              </a:tabLst>
              <a:defRPr/>
            </a:pPr>
            <a:r>
              <a:rPr lang="it-IT" sz="2000" dirty="0" smtClean="0">
                <a:solidFill>
                  <a:srgbClr val="000000"/>
                </a:solidFill>
                <a:cs typeface="Times New Roman" pitchFamily="18" charset="0"/>
              </a:rPr>
              <a:t>In tale contesto, mediante l’esternalizzazione di servizi spesso gli Enti aggirano i vincoli per le assunzioni e perseguono un rispetto formale, ma non sostanziale, del Patto di stabilità interno</a:t>
            </a:r>
          </a:p>
          <a:p>
            <a:pPr marL="355600" indent="-355600" algn="just" defTabSz="952500" eaLnBrk="1" fontAlgn="auto" hangingPunct="1">
              <a:lnSpc>
                <a:spcPct val="80000"/>
              </a:lnSpc>
              <a:spcBef>
                <a:spcPts val="0"/>
              </a:spcBef>
              <a:spcAft>
                <a:spcPts val="600"/>
              </a:spcAft>
              <a:buFont typeface="Wingdings" pitchFamily="2" charset="2"/>
              <a:buChar char="Ø"/>
              <a:tabLst>
                <a:tab pos="355600" algn="l"/>
              </a:tabLst>
              <a:defRPr/>
            </a:pPr>
            <a:r>
              <a:rPr lang="it-IT" sz="2000" dirty="0" smtClean="0">
                <a:solidFill>
                  <a:srgbClr val="000000"/>
                </a:solidFill>
                <a:cs typeface="Times New Roman" pitchFamily="18" charset="0"/>
              </a:rPr>
              <a:t>In molti casi non si punta a una gestione più snella ed efficiente, con un contenimento di costi rispetto alla gestione in economia, ma si tenta di sgravare il bilancio comunale da:</a:t>
            </a:r>
          </a:p>
          <a:p>
            <a:pPr indent="9525" eaLnBrk="1" fontAlgn="auto" hangingPunct="1">
              <a:lnSpc>
                <a:spcPct val="80000"/>
              </a:lnSpc>
              <a:spcBef>
                <a:spcPts val="0"/>
              </a:spcBef>
              <a:spcAft>
                <a:spcPts val="0"/>
              </a:spcAft>
              <a:buFont typeface="Arial" pitchFamily="34" charset="0"/>
              <a:buAutoNum type="alphaLcParenR"/>
              <a:defRPr/>
            </a:pPr>
            <a:r>
              <a:rPr lang="it-IT" sz="2000" dirty="0" smtClean="0">
                <a:cs typeface="Times New Roman" pitchFamily="18" charset="0"/>
              </a:rPr>
              <a:t> debiti (mutui per cespiti conferiti)</a:t>
            </a:r>
          </a:p>
          <a:p>
            <a:pPr indent="9525" eaLnBrk="1" fontAlgn="auto" hangingPunct="1">
              <a:lnSpc>
                <a:spcPct val="80000"/>
              </a:lnSpc>
              <a:spcBef>
                <a:spcPts val="0"/>
              </a:spcBef>
              <a:spcAft>
                <a:spcPts val="0"/>
              </a:spcAft>
              <a:buFont typeface="Arial" pitchFamily="34" charset="0"/>
              <a:buAutoNum type="alphaLcParenR"/>
              <a:defRPr/>
            </a:pPr>
            <a:r>
              <a:rPr lang="it-IT" sz="2000" dirty="0" smtClean="0">
                <a:cs typeface="Times New Roman" pitchFamily="18" charset="0"/>
              </a:rPr>
              <a:t> costi del personale trasferito</a:t>
            </a:r>
          </a:p>
          <a:p>
            <a:pPr indent="9525" eaLnBrk="1" fontAlgn="auto" hangingPunct="1">
              <a:lnSpc>
                <a:spcPct val="80000"/>
              </a:lnSpc>
              <a:spcBef>
                <a:spcPts val="0"/>
              </a:spcBef>
              <a:spcAft>
                <a:spcPts val="1200"/>
              </a:spcAft>
              <a:buFont typeface="Arial" pitchFamily="34" charset="0"/>
              <a:buAutoNum type="alphaLcParenR"/>
              <a:defRPr/>
            </a:pPr>
            <a:r>
              <a:rPr lang="it-IT" sz="2000" dirty="0" smtClean="0">
                <a:cs typeface="Times New Roman" pitchFamily="18" charset="0"/>
              </a:rPr>
              <a:t> perdite dovute a contratti di servizio sbilanciati</a:t>
            </a:r>
          </a:p>
          <a:p>
            <a:pPr algn="just" eaLnBrk="1" fontAlgn="auto" hangingPunct="1">
              <a:lnSpc>
                <a:spcPct val="80000"/>
              </a:lnSpc>
              <a:spcBef>
                <a:spcPts val="0"/>
              </a:spcBef>
              <a:spcAft>
                <a:spcPts val="600"/>
              </a:spcAft>
              <a:buFont typeface="Wingdings" pitchFamily="2" charset="2"/>
              <a:buChar char="Ø"/>
              <a:defRPr/>
            </a:pPr>
            <a:r>
              <a:rPr lang="it-IT" sz="2000" i="1" dirty="0" smtClean="0">
                <a:cs typeface="Times New Roman" pitchFamily="18" charset="0"/>
              </a:rPr>
              <a:t>“</a:t>
            </a:r>
            <a:r>
              <a:rPr lang="it-IT" sz="2000" i="1" dirty="0" smtClean="0">
                <a:solidFill>
                  <a:srgbClr val="000000"/>
                </a:solidFill>
                <a:cs typeface="Times New Roman" pitchFamily="18" charset="0"/>
              </a:rPr>
              <a:t>I contratti di servizio e gli altri atti posti in essere dalle regioni e dagli enti locali che si configurano elusivi delle regole del patto di stabilità interno sono nulli” </a:t>
            </a:r>
            <a:r>
              <a:rPr lang="it-IT" sz="2000" dirty="0" smtClean="0">
                <a:solidFill>
                  <a:srgbClr val="000000"/>
                </a:solidFill>
                <a:cs typeface="Times New Roman" pitchFamily="18" charset="0"/>
              </a:rPr>
              <a:t>(art. 20 del </a:t>
            </a:r>
            <a:r>
              <a:rPr lang="it-IT" sz="2000" dirty="0" err="1" smtClean="0">
                <a:solidFill>
                  <a:srgbClr val="000000"/>
                </a:solidFill>
                <a:cs typeface="Times New Roman" pitchFamily="18" charset="0"/>
              </a:rPr>
              <a:t>DL</a:t>
            </a:r>
            <a:r>
              <a:rPr lang="it-IT" sz="2000" dirty="0" smtClean="0">
                <a:solidFill>
                  <a:srgbClr val="000000"/>
                </a:solidFill>
                <a:cs typeface="Times New Roman" pitchFamily="18" charset="0"/>
              </a:rPr>
              <a:t> 98/2011 convertito con L 111/2011)</a:t>
            </a:r>
            <a:endParaRPr lang="it-IT" sz="2000" dirty="0" smtClean="0">
              <a:cs typeface="Times New Roman" pitchFamily="18" charset="0"/>
            </a:endParaRPr>
          </a:p>
        </p:txBody>
      </p:sp>
      <p:sp>
        <p:nvSpPr>
          <p:cNvPr id="4" name="Segnaposto numero diapositiva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1D7DB46-2A7C-4EAF-AF0D-38172044EB4E}" type="slidenum">
              <a:rPr lang="it-IT" sz="1200">
                <a:solidFill>
                  <a:schemeClr val="tx1">
                    <a:tint val="75000"/>
                  </a:schemeClr>
                </a:solidFill>
                <a:latin typeface="+mn-lt"/>
              </a:rPr>
              <a:pPr algn="r" fontAlgn="auto">
                <a:spcBef>
                  <a:spcPts val="0"/>
                </a:spcBef>
                <a:spcAft>
                  <a:spcPts val="0"/>
                </a:spcAft>
                <a:defRPr/>
              </a:pPr>
              <a:t>7</a:t>
            </a:fld>
            <a:endParaRPr lang="it-IT" sz="1200">
              <a:solidFill>
                <a:schemeClr val="tx1">
                  <a:tint val="75000"/>
                </a:schemeClr>
              </a:solidFill>
              <a:latin typeface="+mn-lt"/>
            </a:endParaRPr>
          </a:p>
        </p:txBody>
      </p:sp>
      <p:sp>
        <p:nvSpPr>
          <p:cNvPr id="5" name="Segnaposto numero diapositiva 4"/>
          <p:cNvSpPr>
            <a:spLocks noGrp="1"/>
          </p:cNvSpPr>
          <p:nvPr>
            <p:ph type="sldNum" sz="quarter" idx="12"/>
          </p:nvPr>
        </p:nvSpPr>
        <p:spPr/>
        <p:txBody>
          <a:bodyPr/>
          <a:lstStyle/>
          <a:p>
            <a:pPr>
              <a:defRPr/>
            </a:pPr>
            <a:fld id="{B77409DE-DAD8-4D19-BFCE-6ED1DD5BA382}" type="slidenum">
              <a:rPr lang="it-IT"/>
              <a:pPr>
                <a:defRPr/>
              </a:pPr>
              <a:t>7</a:t>
            </a:fld>
            <a:endParaRPr lang="it-IT"/>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00201"/>
            <a:ext cx="8229600" cy="3124944"/>
          </a:xfrm>
        </p:spPr>
        <p:txBody>
          <a:bodyPr>
            <a:normAutofit/>
          </a:bodyPr>
          <a:lstStyle/>
          <a:p>
            <a:endParaRPr lang="it-IT" sz="2000" dirty="0" smtClean="0"/>
          </a:p>
          <a:p>
            <a:pPr algn="ctr">
              <a:buNone/>
            </a:pPr>
            <a:endParaRPr lang="it-IT" sz="2000" b="1" dirty="0" smtClean="0"/>
          </a:p>
          <a:p>
            <a:pPr algn="ctr">
              <a:buNone/>
            </a:pPr>
            <a:endParaRPr lang="it-IT" sz="2000" b="1" dirty="0" smtClean="0"/>
          </a:p>
          <a:p>
            <a:pPr algn="ctr">
              <a:buNone/>
            </a:pPr>
            <a:r>
              <a:rPr lang="it-IT" sz="2000" b="1" dirty="0" smtClean="0"/>
              <a:t>IL MODELLO DELLA GESTIONE CON </a:t>
            </a:r>
          </a:p>
          <a:p>
            <a:pPr algn="ctr">
              <a:buNone/>
            </a:pPr>
            <a:r>
              <a:rPr lang="it-IT" sz="2000" b="1" dirty="0" smtClean="0"/>
              <a:t>PARTNERSHIP PUBBLICO-PRIVATO</a:t>
            </a:r>
            <a:endParaRPr lang="it-IT" sz="2000" b="1" dirty="0"/>
          </a:p>
        </p:txBody>
      </p:sp>
      <p:sp>
        <p:nvSpPr>
          <p:cNvPr id="4" name="Segnaposto numero diapositiva 3"/>
          <p:cNvSpPr>
            <a:spLocks noGrp="1"/>
          </p:cNvSpPr>
          <p:nvPr>
            <p:ph type="sldNum" sz="quarter" idx="12"/>
          </p:nvPr>
        </p:nvSpPr>
        <p:spPr/>
        <p:txBody>
          <a:bodyPr/>
          <a:lstStyle/>
          <a:p>
            <a:fld id="{159966BA-077A-49B8-B1C6-0EE1899BF30C}" type="slidenum">
              <a:rPr lang="it-IT" smtClean="0"/>
              <a:pPr/>
              <a:t>70</a:t>
            </a:fld>
            <a:endParaRPr lang="it-IT"/>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olo 14"/>
          <p:cNvSpPr>
            <a:spLocks noGrp="1"/>
          </p:cNvSpPr>
          <p:nvPr>
            <p:ph type="title"/>
          </p:nvPr>
        </p:nvSpPr>
        <p:spPr>
          <a:xfrm>
            <a:off x="457200" y="188640"/>
            <a:ext cx="8229600" cy="648072"/>
          </a:xfrm>
        </p:spPr>
        <p:txBody>
          <a:bodyPr>
            <a:noAutofit/>
          </a:bodyPr>
          <a:lstStyle/>
          <a:p>
            <a:r>
              <a:rPr lang="it-IT" sz="1800" b="1" dirty="0" smtClean="0"/>
              <a:t>GARA A DOPPIO OGGETTO </a:t>
            </a:r>
            <a:br>
              <a:rPr lang="it-IT" sz="1800" b="1" dirty="0" smtClean="0"/>
            </a:br>
            <a:r>
              <a:rPr lang="it-IT" sz="1800" b="1" dirty="0" smtClean="0"/>
              <a:t>PER LA SOCIETÀ PUBBLICO-PRIVATA (art. 17 del TU) </a:t>
            </a:r>
            <a:endParaRPr lang="it-IT" sz="1800" b="1" dirty="0"/>
          </a:p>
        </p:txBody>
      </p:sp>
      <p:sp>
        <p:nvSpPr>
          <p:cNvPr id="16" name="Segnaposto contenuto 15"/>
          <p:cNvSpPr>
            <a:spLocks noGrp="1"/>
          </p:cNvSpPr>
          <p:nvPr>
            <p:ph idx="1"/>
          </p:nvPr>
        </p:nvSpPr>
        <p:spPr>
          <a:xfrm>
            <a:off x="323528" y="980728"/>
            <a:ext cx="8363272" cy="5328592"/>
          </a:xfrm>
        </p:spPr>
        <p:txBody>
          <a:bodyPr anchor="ctr">
            <a:normAutofit/>
          </a:bodyPr>
          <a:lstStyle/>
          <a:p>
            <a:pPr marL="273050" indent="-273050" algn="just">
              <a:lnSpc>
                <a:spcPct val="80000"/>
              </a:lnSpc>
              <a:spcBef>
                <a:spcPts val="0"/>
              </a:spcBef>
              <a:spcAft>
                <a:spcPts val="1200"/>
              </a:spcAft>
              <a:buFont typeface="Wingdings" pitchFamily="2" charset="2"/>
              <a:buChar char="Ø"/>
            </a:pPr>
            <a:r>
              <a:rPr lang="it-IT" sz="2000" dirty="0" smtClean="0"/>
              <a:t>Per realizzare e gestire un’opera pubblica o svolgere  un servizio pubblico l’ente può costituire una società mista, ove il socio privato (con quota non </a:t>
            </a:r>
            <a:r>
              <a:rPr lang="it-IT" sz="2000" dirty="0" smtClean="0">
                <a:sym typeface="Symbol"/>
              </a:rPr>
              <a:t> al 30%) è selezionato con gara a doppio oggetto – approvata con delibera consiliare – per l’acquisto della quota e l’affidamento della concessione </a:t>
            </a:r>
          </a:p>
          <a:p>
            <a:pPr marL="273050" indent="-273050" algn="just">
              <a:lnSpc>
                <a:spcPct val="80000"/>
              </a:lnSpc>
              <a:spcBef>
                <a:spcPts val="0"/>
              </a:spcBef>
              <a:spcAft>
                <a:spcPts val="1200"/>
              </a:spcAft>
              <a:buFont typeface="Wingdings" pitchFamily="2" charset="2"/>
              <a:buChar char="Ø"/>
            </a:pPr>
            <a:r>
              <a:rPr lang="it-IT" sz="2000" dirty="0" smtClean="0">
                <a:sym typeface="Symbol"/>
              </a:rPr>
              <a:t>Il TU recepisce i principi dell’ordinamento CE, secondo cui la società mista pubblica e privata è consentita purché la selezione del socio privato avvenga mediante procedure ad evidenza pubblica che abbiano per oggetto al tempo stesso la qualità di socio e l’attribuzione di specifici compiti operativi</a:t>
            </a:r>
          </a:p>
          <a:p>
            <a:pPr marL="273050" indent="-273050" algn="just">
              <a:lnSpc>
                <a:spcPct val="80000"/>
              </a:lnSpc>
              <a:spcBef>
                <a:spcPts val="0"/>
              </a:spcBef>
              <a:spcAft>
                <a:spcPts val="1200"/>
              </a:spcAft>
              <a:buFont typeface="Wingdings" pitchFamily="2" charset="2"/>
              <a:buChar char="Ø"/>
            </a:pPr>
            <a:r>
              <a:rPr lang="it-IT" sz="2000" dirty="0" smtClean="0">
                <a:sym typeface="Symbol"/>
              </a:rPr>
              <a:t>Secondo la Commissione UE (libro verde del 30.4.2004) la società mista:</a:t>
            </a:r>
          </a:p>
          <a:p>
            <a:pPr marL="627063" lvl="0" indent="-354013" algn="just">
              <a:lnSpc>
                <a:spcPct val="80000"/>
              </a:lnSpc>
              <a:spcBef>
                <a:spcPts val="0"/>
              </a:spcBef>
              <a:buFont typeface="Wingdings" pitchFamily="2" charset="2"/>
              <a:buChar char="q"/>
            </a:pPr>
            <a:r>
              <a:rPr lang="it-IT" sz="2000" dirty="0" smtClean="0">
                <a:sym typeface="Symbol"/>
              </a:rPr>
              <a:t>deve svolgere prestazioni definite in modo chiaro e preciso</a:t>
            </a:r>
          </a:p>
          <a:p>
            <a:pPr marL="627063" lvl="0" indent="-354013" algn="just">
              <a:lnSpc>
                <a:spcPct val="80000"/>
              </a:lnSpc>
              <a:spcBef>
                <a:spcPts val="0"/>
              </a:spcBef>
              <a:buFont typeface="Wingdings" pitchFamily="2" charset="2"/>
              <a:buChar char="q"/>
            </a:pPr>
            <a:r>
              <a:rPr lang="it-IT" sz="2000" dirty="0" smtClean="0">
                <a:sym typeface="Symbol"/>
              </a:rPr>
              <a:t>Il socio privato esegue le prestazioni rientranti nell’oggetto sociale</a:t>
            </a:r>
          </a:p>
          <a:p>
            <a:pPr marL="627063" lvl="0" indent="-354013" algn="just">
              <a:lnSpc>
                <a:spcPct val="80000"/>
              </a:lnSpc>
              <a:spcBef>
                <a:spcPts val="0"/>
              </a:spcBef>
              <a:spcAft>
                <a:spcPts val="1200"/>
              </a:spcAft>
              <a:buFont typeface="Wingdings" pitchFamily="2" charset="2"/>
              <a:buChar char="q"/>
            </a:pPr>
            <a:r>
              <a:rPr lang="it-IT" sz="2000" dirty="0" smtClean="0">
                <a:sym typeface="Symbol"/>
              </a:rPr>
              <a:t>il socio pubblico deve svolgere il ruolo del “controllore” in seno agli organi decisionali dell’impresa comune </a:t>
            </a:r>
          </a:p>
          <a:p>
            <a:pPr marL="273050" indent="-273050" algn="just">
              <a:lnSpc>
                <a:spcPct val="80000"/>
              </a:lnSpc>
              <a:spcBef>
                <a:spcPts val="0"/>
              </a:spcBef>
              <a:spcAft>
                <a:spcPts val="1200"/>
              </a:spcAft>
              <a:buFont typeface="Wingdings" pitchFamily="2" charset="2"/>
              <a:buChar char="Ø"/>
            </a:pPr>
            <a:r>
              <a:rPr lang="it-IT" sz="2000" dirty="0" smtClean="0">
                <a:sym typeface="Symbol"/>
              </a:rPr>
              <a:t>In esito alla gara il socio pubblico mantiene una posizione di controllo (individuale o congiunto) sulla società, e le regole della procedura “devono  prevedere che il socio privato assuma comunque un rischio significativo e che il flusso dei benefici derivanti dalla realizzazione dell’opera o del servizio non vada  sproporzionalmente a favore del socio privato” (comma 3)</a:t>
            </a:r>
          </a:p>
        </p:txBody>
      </p:sp>
      <p:sp>
        <p:nvSpPr>
          <p:cNvPr id="4" name="Segnaposto numero diapositiva 3"/>
          <p:cNvSpPr>
            <a:spLocks noGrp="1"/>
          </p:cNvSpPr>
          <p:nvPr>
            <p:ph type="sldNum" sz="quarter" idx="12"/>
          </p:nvPr>
        </p:nvSpPr>
        <p:spPr/>
        <p:txBody>
          <a:bodyPr/>
          <a:lstStyle/>
          <a:p>
            <a:fld id="{159966BA-077A-49B8-B1C6-0EE1899BF30C}" type="slidenum">
              <a:rPr lang="it-IT" smtClean="0"/>
              <a:pPr/>
              <a:t>71</a:t>
            </a:fld>
            <a:endParaRPr lang="it-IT"/>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a:bodyPr>
          <a:lstStyle/>
          <a:p>
            <a:r>
              <a:rPr lang="it-IT" sz="2000" b="1" dirty="0" smtClean="0"/>
              <a:t>LE REGOLE PER LA SOCIETÀ MISTA  (art. 17 del TU) </a:t>
            </a:r>
            <a:endParaRPr lang="it-IT" sz="2000" b="1" dirty="0"/>
          </a:p>
        </p:txBody>
      </p:sp>
      <p:sp>
        <p:nvSpPr>
          <p:cNvPr id="3" name="Segnaposto contenuto 2"/>
          <p:cNvSpPr>
            <a:spLocks noGrp="1"/>
          </p:cNvSpPr>
          <p:nvPr>
            <p:ph idx="1"/>
          </p:nvPr>
        </p:nvSpPr>
        <p:spPr>
          <a:xfrm>
            <a:off x="323528" y="1124744"/>
            <a:ext cx="8363272" cy="5184576"/>
          </a:xfrm>
        </p:spPr>
        <p:txBody>
          <a:bodyPr>
            <a:noAutofit/>
          </a:bodyPr>
          <a:lstStyle/>
          <a:p>
            <a:pPr>
              <a:lnSpc>
                <a:spcPct val="80000"/>
              </a:lnSpc>
            </a:pPr>
            <a:endParaRPr lang="it-IT" sz="2000" dirty="0" smtClean="0"/>
          </a:p>
          <a:p>
            <a:pPr marL="273050" indent="-273050" algn="just">
              <a:lnSpc>
                <a:spcPct val="80000"/>
              </a:lnSpc>
              <a:spcBef>
                <a:spcPts val="0"/>
              </a:spcBef>
              <a:spcAft>
                <a:spcPts val="600"/>
              </a:spcAft>
              <a:buFont typeface="Wingdings" pitchFamily="2" charset="2"/>
              <a:buChar char="Ø"/>
            </a:pPr>
            <a:r>
              <a:rPr lang="it-IT" sz="2000" dirty="0" smtClean="0">
                <a:sym typeface="Symbol"/>
              </a:rPr>
              <a:t>Il bando di gara è deliberato dal Consiglio comunale  e deve specificare:</a:t>
            </a:r>
          </a:p>
          <a:p>
            <a:pPr marL="627063" indent="-354013" algn="just">
              <a:lnSpc>
                <a:spcPct val="80000"/>
              </a:lnSpc>
              <a:spcBef>
                <a:spcPts val="0"/>
              </a:spcBef>
              <a:buFont typeface="Wingdings" pitchFamily="2" charset="2"/>
              <a:buChar char="q"/>
            </a:pPr>
            <a:r>
              <a:rPr lang="it-IT" sz="2000" dirty="0" smtClean="0">
                <a:sym typeface="Symbol"/>
              </a:rPr>
              <a:t>l’oggetto dell’affidamento</a:t>
            </a:r>
          </a:p>
          <a:p>
            <a:pPr marL="627063" indent="-354013" algn="just">
              <a:lnSpc>
                <a:spcPct val="80000"/>
              </a:lnSpc>
              <a:spcBef>
                <a:spcPts val="0"/>
              </a:spcBef>
              <a:buFont typeface="Wingdings" pitchFamily="2" charset="2"/>
              <a:buChar char="q"/>
            </a:pPr>
            <a:r>
              <a:rPr lang="it-IT" sz="2000" dirty="0" smtClean="0">
                <a:sym typeface="Symbol"/>
              </a:rPr>
              <a:t>i requisiti di qualificazione di carattere tecnico ed economico</a:t>
            </a:r>
          </a:p>
          <a:p>
            <a:pPr marL="627063" indent="-354013" algn="just">
              <a:lnSpc>
                <a:spcPct val="80000"/>
              </a:lnSpc>
              <a:spcBef>
                <a:spcPts val="0"/>
              </a:spcBef>
              <a:spcAft>
                <a:spcPts val="1200"/>
              </a:spcAft>
              <a:buFont typeface="Wingdings" pitchFamily="2" charset="2"/>
              <a:buChar char="q"/>
            </a:pPr>
            <a:r>
              <a:rPr lang="it-IT" sz="2000" dirty="0" smtClean="0">
                <a:sym typeface="Symbol"/>
              </a:rPr>
              <a:t>Il criterio di aggiudicazione che garantisca la selezione della  migliore offerta nel rispetto della libera concorrenza, individuando il miglior vantaggio economico complessivo per la PA</a:t>
            </a:r>
          </a:p>
          <a:p>
            <a:pPr marL="273050" indent="-273050" algn="just">
              <a:lnSpc>
                <a:spcPct val="80000"/>
              </a:lnSpc>
              <a:spcBef>
                <a:spcPts val="0"/>
              </a:spcBef>
              <a:spcAft>
                <a:spcPts val="600"/>
              </a:spcAft>
              <a:buFont typeface="Wingdings" pitchFamily="2" charset="2"/>
              <a:buChar char="Ø"/>
            </a:pPr>
            <a:r>
              <a:rPr lang="it-IT" sz="2000" dirty="0" smtClean="0">
                <a:sym typeface="Symbol"/>
              </a:rPr>
              <a:t>Il bando reca in allegato la bozza dello statuto sociale, gli eventuali patti parasociali e gli elementi essenziali del contratto di servizio </a:t>
            </a:r>
          </a:p>
          <a:p>
            <a:pPr marL="273050" indent="-273050" algn="just">
              <a:lnSpc>
                <a:spcPct val="80000"/>
              </a:lnSpc>
              <a:spcBef>
                <a:spcPts val="0"/>
              </a:spcBef>
              <a:spcAft>
                <a:spcPts val="600"/>
              </a:spcAft>
              <a:buFont typeface="Wingdings" pitchFamily="2" charset="2"/>
              <a:buChar char="Ø"/>
            </a:pPr>
            <a:r>
              <a:rPr lang="it-IT" sz="2000" dirty="0" smtClean="0">
                <a:sym typeface="Symbol"/>
              </a:rPr>
              <a:t>La durata della partecipazione privata alla società non può essere superiore alla durata dell’appalto o della concessione per l’affidamento</a:t>
            </a:r>
          </a:p>
          <a:p>
            <a:pPr marL="273050" indent="-273050" algn="just">
              <a:lnSpc>
                <a:spcPct val="80000"/>
              </a:lnSpc>
              <a:spcBef>
                <a:spcPts val="0"/>
              </a:spcBef>
              <a:spcAft>
                <a:spcPts val="600"/>
              </a:spcAft>
              <a:buFont typeface="Wingdings" pitchFamily="2" charset="2"/>
              <a:buChar char="Ø"/>
            </a:pPr>
            <a:r>
              <a:rPr lang="it-IT" sz="2000" dirty="0" smtClean="0">
                <a:sym typeface="Symbol"/>
              </a:rPr>
              <a:t>Lo statuto prevede meccanismi idonei a determinare lo scioglimento del rapporto societario in caso di risoluzione del contratto di servizio o in caso di mutamenti sostanziali della società (clausola way-out)</a:t>
            </a:r>
          </a:p>
          <a:p>
            <a:pPr marL="273050" indent="-273050" algn="just">
              <a:lnSpc>
                <a:spcPct val="80000"/>
              </a:lnSpc>
              <a:spcBef>
                <a:spcPts val="0"/>
              </a:spcBef>
              <a:spcAft>
                <a:spcPts val="600"/>
              </a:spcAft>
              <a:buFont typeface="Wingdings" pitchFamily="2" charset="2"/>
              <a:buChar char="Ø"/>
            </a:pPr>
            <a:r>
              <a:rPr lang="it-IT" sz="2000" dirty="0" smtClean="0">
                <a:sym typeface="Symbol"/>
              </a:rPr>
              <a:t>La designazione dell’amministratore unico o dell’amministratore delegato spetta al socio privato</a:t>
            </a:r>
          </a:p>
          <a:p>
            <a:pPr marL="273050" indent="-273050" algn="just">
              <a:lnSpc>
                <a:spcPct val="80000"/>
              </a:lnSpc>
              <a:spcBef>
                <a:spcPts val="0"/>
              </a:spcBef>
              <a:spcAft>
                <a:spcPts val="600"/>
              </a:spcAft>
              <a:buFont typeface="Wingdings" pitchFamily="2" charset="2"/>
              <a:buChar char="Ø"/>
            </a:pPr>
            <a:r>
              <a:rPr lang="it-IT" sz="2000" dirty="0" smtClean="0">
                <a:sym typeface="Symbol"/>
              </a:rPr>
              <a:t>I patti parasociali possono avere durata superiore a 5 anni in deroga all’art. 2341-bis, comma 1 del c.c., purché nei limiti temporali del contratto sociale</a:t>
            </a:r>
            <a:endParaRPr lang="it-IT" sz="2000" dirty="0" smtClean="0"/>
          </a:p>
        </p:txBody>
      </p:sp>
      <p:sp>
        <p:nvSpPr>
          <p:cNvPr id="4" name="Segnaposto numero diapositiva 3"/>
          <p:cNvSpPr>
            <a:spLocks noGrp="1"/>
          </p:cNvSpPr>
          <p:nvPr>
            <p:ph type="sldNum" sz="quarter" idx="12"/>
          </p:nvPr>
        </p:nvSpPr>
        <p:spPr/>
        <p:txBody>
          <a:bodyPr/>
          <a:lstStyle/>
          <a:p>
            <a:fld id="{159966BA-077A-49B8-B1C6-0EE1899BF30C}" type="slidenum">
              <a:rPr lang="it-IT" smtClean="0"/>
              <a:pPr/>
              <a:t>72</a:t>
            </a:fld>
            <a:endParaRPr lang="it-IT"/>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84784"/>
            <a:ext cx="8229600" cy="4641379"/>
          </a:xfrm>
        </p:spPr>
        <p:txBody>
          <a:bodyPr/>
          <a:lstStyle/>
          <a:p>
            <a:endParaRPr lang="it-IT" dirty="0" smtClean="0"/>
          </a:p>
          <a:p>
            <a:pPr algn="ctr">
              <a:buNone/>
            </a:pPr>
            <a:endParaRPr lang="it-IT" dirty="0" smtClean="0"/>
          </a:p>
          <a:p>
            <a:pPr algn="ctr">
              <a:buNone/>
            </a:pPr>
            <a:r>
              <a:rPr lang="it-IT" sz="2400" b="1" dirty="0" smtClean="0"/>
              <a:t>IL SISTEMA DEI CONTROLLI INTERNI SULLE PARTECIPATE</a:t>
            </a:r>
          </a:p>
          <a:p>
            <a:pPr algn="ctr">
              <a:buNone/>
            </a:pPr>
            <a:r>
              <a:rPr lang="it-IT" sz="2400" b="1" dirty="0" smtClean="0"/>
              <a:t>E LE RESPONSABILITÀ DEL SOCIO PUBBLICO</a:t>
            </a:r>
            <a:endParaRPr lang="it-IT" sz="2400" b="1" dirty="0"/>
          </a:p>
        </p:txBody>
      </p:sp>
      <p:sp>
        <p:nvSpPr>
          <p:cNvPr id="4" name="Segnaposto numero diapositiva 3"/>
          <p:cNvSpPr>
            <a:spLocks noGrp="1"/>
          </p:cNvSpPr>
          <p:nvPr>
            <p:ph type="sldNum" sz="quarter" idx="12"/>
          </p:nvPr>
        </p:nvSpPr>
        <p:spPr/>
        <p:txBody>
          <a:bodyPr/>
          <a:lstStyle/>
          <a:p>
            <a:fld id="{159966BA-077A-49B8-B1C6-0EE1899BF30C}" type="slidenum">
              <a:rPr lang="it-IT" smtClean="0"/>
              <a:pPr/>
              <a:t>73</a:t>
            </a:fld>
            <a:endParaRPr lang="it-IT"/>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2"/>
            <a:ext cx="8229600" cy="504056"/>
          </a:xfrm>
        </p:spPr>
        <p:txBody>
          <a:bodyPr>
            <a:normAutofit/>
          </a:bodyPr>
          <a:lstStyle/>
          <a:p>
            <a:r>
              <a:rPr lang="it-IT" sz="2000" b="1" dirty="0" smtClean="0"/>
              <a:t>LE SOCIETÀ PUBBLICHE E LA PA</a:t>
            </a:r>
            <a:endParaRPr lang="it-IT" sz="2000" b="1" dirty="0"/>
          </a:p>
        </p:txBody>
      </p:sp>
      <p:sp>
        <p:nvSpPr>
          <p:cNvPr id="3" name="Segnaposto contenuto 2"/>
          <p:cNvSpPr>
            <a:spLocks noGrp="1"/>
          </p:cNvSpPr>
          <p:nvPr>
            <p:ph idx="1"/>
          </p:nvPr>
        </p:nvSpPr>
        <p:spPr>
          <a:xfrm>
            <a:off x="457200" y="1196752"/>
            <a:ext cx="8229600" cy="4824536"/>
          </a:xfrm>
        </p:spPr>
        <p:txBody>
          <a:bodyPr anchor="ctr">
            <a:normAutofit/>
          </a:bodyPr>
          <a:lstStyle/>
          <a:p>
            <a:pPr marL="95250" indent="-95250" algn="just">
              <a:lnSpc>
                <a:spcPts val="2200"/>
              </a:lnSpc>
              <a:spcAft>
                <a:spcPts val="600"/>
              </a:spcAft>
              <a:buNone/>
            </a:pPr>
            <a:r>
              <a:rPr lang="it-IT" sz="2000" dirty="0" smtClean="0"/>
              <a:t>	La progressiva introduzione di una disciplina speciale per le società partecipate – e, segnatamente, l’entrata in vigore del Dl 174/2012 convertito con legge 7 dicembre 2012, n. 213 – ha determinato la loro attrazione nell’orbita pubblicistica della PA, nonché la soggezione:</a:t>
            </a:r>
          </a:p>
          <a:p>
            <a:pPr marL="450850" lvl="0" indent="-355600" algn="just">
              <a:lnSpc>
                <a:spcPts val="2200"/>
              </a:lnSpc>
              <a:buFont typeface="Wingdings" pitchFamily="2" charset="2"/>
              <a:buChar char="Ø"/>
            </a:pPr>
            <a:r>
              <a:rPr lang="it-IT" sz="2000" dirty="0" smtClean="0"/>
              <a:t>a controlli più stringenti degli Enti soci (in particolare: art. 147 </a:t>
            </a:r>
            <a:r>
              <a:rPr lang="it-IT" sz="2000" dirty="0" err="1" smtClean="0"/>
              <a:t>quater</a:t>
            </a:r>
            <a:r>
              <a:rPr lang="it-IT" sz="2000" dirty="0" smtClean="0"/>
              <a:t> TUEL)</a:t>
            </a:r>
          </a:p>
          <a:p>
            <a:pPr marL="450850" indent="-355600" algn="just">
              <a:lnSpc>
                <a:spcPts val="2200"/>
              </a:lnSpc>
              <a:buFont typeface="Wingdings" pitchFamily="2" charset="2"/>
              <a:buChar char="Ø"/>
            </a:pPr>
            <a:r>
              <a:rPr lang="it-IT" sz="2000" dirty="0" smtClean="0"/>
              <a:t>ai controlli esterni della Corte dei conti (art. 148 e 148 bis TUEL)</a:t>
            </a:r>
          </a:p>
          <a:p>
            <a:pPr marL="450850" indent="-355600" algn="just">
              <a:lnSpc>
                <a:spcPts val="2200"/>
              </a:lnSpc>
              <a:spcAft>
                <a:spcPts val="600"/>
              </a:spcAft>
              <a:buFont typeface="Wingdings" pitchFamily="2" charset="2"/>
              <a:buChar char="Ø"/>
            </a:pPr>
            <a:r>
              <a:rPr lang="it-IT" sz="2000" dirty="0" smtClean="0"/>
              <a:t>alla giurisdizione della magistratura contabile in ordine alla mala </a:t>
            </a:r>
            <a:r>
              <a:rPr lang="it-IT" sz="2000" dirty="0" err="1" smtClean="0"/>
              <a:t>gestio</a:t>
            </a:r>
            <a:r>
              <a:rPr lang="it-IT" sz="2000" dirty="0" smtClean="0"/>
              <a:t> nelle società in house</a:t>
            </a:r>
          </a:p>
          <a:p>
            <a:pPr marL="95250" indent="-95250" algn="just">
              <a:lnSpc>
                <a:spcPts val="2200"/>
              </a:lnSpc>
              <a:buNone/>
            </a:pPr>
            <a:r>
              <a:rPr lang="it-IT" sz="2000" dirty="0" smtClean="0"/>
              <a:t>	A quest’ultimo riguardo, nelle società in house “il danno inferto al patrimonio della società è direttamente riconducibile all‘Ente pubblico ed è quindi, un danno erariale, che giustifica l'attribuzione alla Corte dei Conti della giurisdizione sulla relativa azione di responsabilità" (Cassazione, </a:t>
            </a:r>
            <a:r>
              <a:rPr lang="it-IT" sz="2000" dirty="0" err="1" smtClean="0"/>
              <a:t>SS.UU.</a:t>
            </a:r>
            <a:r>
              <a:rPr lang="it-IT" sz="2000" dirty="0" smtClean="0"/>
              <a:t>, sentenza n. 26283/2013)</a:t>
            </a:r>
            <a:endParaRPr lang="it-IT" sz="20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olo 3"/>
          <p:cNvSpPr>
            <a:spLocks noGrp="1"/>
          </p:cNvSpPr>
          <p:nvPr>
            <p:ph type="title"/>
          </p:nvPr>
        </p:nvSpPr>
        <p:spPr>
          <a:xfrm>
            <a:off x="457200" y="188913"/>
            <a:ext cx="8229600" cy="503237"/>
          </a:xfrm>
        </p:spPr>
        <p:txBody>
          <a:bodyPr>
            <a:normAutofit/>
          </a:bodyPr>
          <a:lstStyle/>
          <a:p>
            <a:pPr eaLnBrk="1" hangingPunct="1"/>
            <a:r>
              <a:rPr lang="it-IT" sz="2000" b="1" dirty="0" smtClean="0"/>
              <a:t>IL </a:t>
            </a:r>
            <a:r>
              <a:rPr lang="it-IT" sz="2000" b="1" dirty="0" err="1" smtClean="0"/>
              <a:t>DL</a:t>
            </a:r>
            <a:r>
              <a:rPr lang="it-IT" sz="2000" b="1" dirty="0" smtClean="0"/>
              <a:t> 174/2012 E LE SOCIETÀ PUBBLICHE</a:t>
            </a:r>
          </a:p>
        </p:txBody>
      </p:sp>
      <p:sp>
        <p:nvSpPr>
          <p:cNvPr id="5" name="Segnaposto contenuto 4"/>
          <p:cNvSpPr>
            <a:spLocks noGrp="1"/>
          </p:cNvSpPr>
          <p:nvPr>
            <p:ph idx="1"/>
          </p:nvPr>
        </p:nvSpPr>
        <p:spPr>
          <a:xfrm>
            <a:off x="457200" y="1124743"/>
            <a:ext cx="8229600" cy="4896545"/>
          </a:xfrm>
        </p:spPr>
        <p:txBody>
          <a:bodyPr rtlCol="0" anchor="ctr">
            <a:noAutofit/>
          </a:bodyPr>
          <a:lstStyle/>
          <a:p>
            <a:pPr marL="0" indent="0" algn="just" eaLnBrk="1" fontAlgn="auto" hangingPunct="1">
              <a:lnSpc>
                <a:spcPct val="80000"/>
              </a:lnSpc>
              <a:spcBef>
                <a:spcPts val="0"/>
              </a:spcBef>
              <a:spcAft>
                <a:spcPts val="600"/>
              </a:spcAft>
              <a:buFont typeface="Arial" pitchFamily="34" charset="0"/>
              <a:buNone/>
              <a:defRPr/>
            </a:pPr>
            <a:r>
              <a:rPr lang="it-IT" sz="2000" dirty="0" smtClean="0"/>
              <a:t>Il </a:t>
            </a:r>
            <a:r>
              <a:rPr lang="it-IT" sz="2000" dirty="0" err="1" smtClean="0"/>
              <a:t>DL</a:t>
            </a:r>
            <a:r>
              <a:rPr lang="it-IT" sz="2000" dirty="0" smtClean="0"/>
              <a:t> 174/2012 è l’ultima tappa del cambiamento che vede </a:t>
            </a:r>
            <a:r>
              <a:rPr lang="it-IT" sz="2000" u="sng" dirty="0" smtClean="0"/>
              <a:t>l’Ente trasformarsi da “erogatore” a “regolatore” di SPL</a:t>
            </a:r>
            <a:r>
              <a:rPr lang="it-IT" sz="2000" dirty="0" smtClean="0"/>
              <a:t>, con il compito di:</a:t>
            </a:r>
          </a:p>
          <a:p>
            <a:pPr marL="355600" indent="-355600" algn="just" eaLnBrk="1" fontAlgn="auto" hangingPunct="1">
              <a:lnSpc>
                <a:spcPct val="80000"/>
              </a:lnSpc>
              <a:spcBef>
                <a:spcPts val="0"/>
              </a:spcBef>
              <a:spcAft>
                <a:spcPts val="0"/>
              </a:spcAft>
              <a:buFont typeface="Wingdings" pitchFamily="2" charset="2"/>
              <a:buChar char="Ø"/>
              <a:defRPr/>
            </a:pPr>
            <a:r>
              <a:rPr lang="it-IT" sz="2000" u="sng" dirty="0" smtClean="0"/>
              <a:t>elaborare le strategie </a:t>
            </a:r>
            <a:r>
              <a:rPr lang="it-IT" sz="2000" dirty="0" smtClean="0"/>
              <a:t>e la programmazione unitaria delle partecipate</a:t>
            </a:r>
          </a:p>
          <a:p>
            <a:pPr marL="355600" indent="-355600" algn="just" eaLnBrk="1" fontAlgn="auto" hangingPunct="1">
              <a:lnSpc>
                <a:spcPct val="80000"/>
              </a:lnSpc>
              <a:spcBef>
                <a:spcPts val="0"/>
              </a:spcBef>
              <a:spcAft>
                <a:spcPts val="0"/>
              </a:spcAft>
              <a:buFont typeface="Wingdings" pitchFamily="2" charset="2"/>
              <a:buChar char="Ø"/>
              <a:defRPr/>
            </a:pPr>
            <a:r>
              <a:rPr lang="it-IT" sz="2000" u="sng" dirty="0" smtClean="0"/>
              <a:t>monitorare</a:t>
            </a:r>
            <a:r>
              <a:rPr lang="it-IT" sz="2000" dirty="0" smtClean="0"/>
              <a:t> il grado di </a:t>
            </a:r>
            <a:r>
              <a:rPr lang="it-IT" sz="2000" u="sng" dirty="0" smtClean="0"/>
              <a:t>efficienza, economicità ed efficacia </a:t>
            </a:r>
            <a:r>
              <a:rPr lang="it-IT" sz="2000" dirty="0" smtClean="0"/>
              <a:t>della gestione, mediante un apposito sub-sistema di controlli interni</a:t>
            </a:r>
          </a:p>
          <a:p>
            <a:pPr marL="355600" indent="-355600" algn="just" eaLnBrk="1" fontAlgn="auto" hangingPunct="1">
              <a:lnSpc>
                <a:spcPct val="80000"/>
              </a:lnSpc>
              <a:spcBef>
                <a:spcPts val="0"/>
              </a:spcBef>
              <a:spcAft>
                <a:spcPts val="1200"/>
              </a:spcAft>
              <a:buFont typeface="Wingdings" pitchFamily="2" charset="2"/>
              <a:buChar char="Ø"/>
              <a:defRPr/>
            </a:pPr>
            <a:r>
              <a:rPr lang="it-IT" sz="2000" u="sng" dirty="0" smtClean="0"/>
              <a:t>monitorare la qualità dei servizi </a:t>
            </a:r>
            <a:r>
              <a:rPr lang="it-IT" sz="2000" dirty="0" smtClean="0"/>
              <a:t>erogati con </a:t>
            </a:r>
            <a:r>
              <a:rPr lang="it-IT" sz="2000" dirty="0" err="1" smtClean="0"/>
              <a:t>customer</a:t>
            </a:r>
            <a:r>
              <a:rPr lang="it-IT" sz="2000" dirty="0" smtClean="0"/>
              <a:t> </a:t>
            </a:r>
            <a:r>
              <a:rPr lang="it-IT" sz="2000" dirty="0" err="1" smtClean="0"/>
              <a:t>satisfaction</a:t>
            </a:r>
            <a:endParaRPr lang="it-IT" sz="2000" dirty="0" smtClean="0"/>
          </a:p>
          <a:p>
            <a:pPr marL="177800" indent="-177800" algn="just" eaLnBrk="1" fontAlgn="auto" hangingPunct="1">
              <a:lnSpc>
                <a:spcPct val="80000"/>
              </a:lnSpc>
              <a:spcBef>
                <a:spcPts val="0"/>
              </a:spcBef>
              <a:spcAft>
                <a:spcPts val="600"/>
              </a:spcAft>
              <a:buFont typeface="Arial" pitchFamily="34" charset="0"/>
              <a:buNone/>
              <a:defRPr/>
            </a:pPr>
            <a:r>
              <a:rPr lang="it-IT" sz="2000" dirty="0" smtClean="0"/>
              <a:t>	Le attuali </a:t>
            </a:r>
            <a:r>
              <a:rPr lang="it-IT" sz="2000" b="1" dirty="0" smtClean="0"/>
              <a:t>difficoltà di coordinamento e controllo del gruppo pubblico locale </a:t>
            </a:r>
            <a:r>
              <a:rPr lang="it-IT" sz="2000" dirty="0" smtClean="0"/>
              <a:t>sono dovute a molti fattori:</a:t>
            </a:r>
          </a:p>
          <a:p>
            <a:pPr marL="355600" indent="-355600" algn="just" eaLnBrk="1" fontAlgn="auto" hangingPunct="1">
              <a:lnSpc>
                <a:spcPct val="80000"/>
              </a:lnSpc>
              <a:spcBef>
                <a:spcPts val="0"/>
              </a:spcBef>
              <a:spcAft>
                <a:spcPts val="0"/>
              </a:spcAft>
              <a:buFont typeface="Wingdings" pitchFamily="2" charset="2"/>
              <a:buChar char="Ø"/>
              <a:defRPr/>
            </a:pPr>
            <a:r>
              <a:rPr lang="it-IT" sz="2000" dirty="0" smtClean="0"/>
              <a:t>eterogeneità dei soggetti gestori (aziende speciali, società, istituzioni, ecc.)</a:t>
            </a:r>
          </a:p>
          <a:p>
            <a:pPr marL="355600" indent="-355600" algn="just" eaLnBrk="1" fontAlgn="auto" hangingPunct="1">
              <a:lnSpc>
                <a:spcPct val="80000"/>
              </a:lnSpc>
              <a:spcBef>
                <a:spcPts val="0"/>
              </a:spcBef>
              <a:spcAft>
                <a:spcPts val="0"/>
              </a:spcAft>
              <a:buFont typeface="Wingdings" pitchFamily="2" charset="2"/>
              <a:buChar char="Ø"/>
              <a:defRPr/>
            </a:pPr>
            <a:r>
              <a:rPr lang="it-IT" sz="2000" dirty="0" smtClean="0"/>
              <a:t>eterogeneità dei servizi pubblici erogati (da natura industriale al non profit)</a:t>
            </a:r>
          </a:p>
          <a:p>
            <a:pPr marL="355600" indent="-355600" algn="just" eaLnBrk="1" fontAlgn="auto" hangingPunct="1">
              <a:lnSpc>
                <a:spcPct val="80000"/>
              </a:lnSpc>
              <a:spcBef>
                <a:spcPts val="0"/>
              </a:spcBef>
              <a:spcAft>
                <a:spcPts val="600"/>
              </a:spcAft>
              <a:buFont typeface="Wingdings" pitchFamily="2" charset="2"/>
              <a:buChar char="Ø"/>
              <a:tabLst>
                <a:tab pos="177800" algn="l"/>
              </a:tabLst>
              <a:defRPr/>
            </a:pPr>
            <a:r>
              <a:rPr lang="it-IT" sz="2000" dirty="0" smtClean="0"/>
              <a:t>eterogeneità di adempimenti e funzioni dell’Ente (definizione indirizzi, contratti di servizio, e tariffe, controllo di qualità dei servizi, controllo dati di bilancio, controlli ispettivi, ecc.)</a:t>
            </a:r>
          </a:p>
          <a:p>
            <a:pPr marL="177800" indent="0" algn="just" eaLnBrk="1" fontAlgn="auto" hangingPunct="1">
              <a:lnSpc>
                <a:spcPct val="80000"/>
              </a:lnSpc>
              <a:spcBef>
                <a:spcPts val="0"/>
              </a:spcBef>
              <a:spcAft>
                <a:spcPts val="600"/>
              </a:spcAft>
              <a:buFont typeface="Arial" pitchFamily="34" charset="0"/>
              <a:buNone/>
              <a:defRPr/>
            </a:pPr>
            <a:r>
              <a:rPr lang="it-IT" sz="2000" dirty="0" smtClean="0"/>
              <a:t>Tali difficoltà hanno spesso indotto a lasciare in mano alle partecipate, anziché all’Ente locale, gli strumenti di programmazione, controllo e rendicontazione dei servizi pubblici locali</a:t>
            </a:r>
            <a:endParaRPr lang="it-IT" sz="2000" dirty="0"/>
          </a:p>
        </p:txBody>
      </p:sp>
      <p:sp>
        <p:nvSpPr>
          <p:cNvPr id="3" name="Segnaposto numero diapositiva 2"/>
          <p:cNvSpPr>
            <a:spLocks noGrp="1"/>
          </p:cNvSpPr>
          <p:nvPr>
            <p:ph type="sldNum" sz="quarter" idx="12"/>
          </p:nvPr>
        </p:nvSpPr>
        <p:spPr/>
        <p:txBody>
          <a:bodyPr/>
          <a:lstStyle/>
          <a:p>
            <a:pPr>
              <a:defRPr/>
            </a:pPr>
            <a:fld id="{111B10B8-6EC0-4D74-9522-233BC15ACA64}" type="slidenum">
              <a:rPr lang="it-IT"/>
              <a:pPr>
                <a:defRPr/>
              </a:pPr>
              <a:t>75</a:t>
            </a:fld>
            <a:endParaRPr lang="it-IT"/>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457200" y="274638"/>
            <a:ext cx="8229600" cy="706437"/>
          </a:xfrm>
        </p:spPr>
        <p:txBody>
          <a:bodyPr rtlCol="0">
            <a:normAutofit/>
          </a:bodyPr>
          <a:lstStyle/>
          <a:p>
            <a:pPr eaLnBrk="1" fontAlgn="auto" hangingPunct="1">
              <a:spcAft>
                <a:spcPts val="0"/>
              </a:spcAft>
              <a:defRPr/>
            </a:pPr>
            <a:r>
              <a:rPr lang="it-IT" sz="2000" b="1" dirty="0" smtClean="0">
                <a:cs typeface="Times New Roman" pitchFamily="18" charset="0"/>
              </a:rPr>
              <a:t>LA TIPOLOGIA DEI CONTROLLI INTERNI </a:t>
            </a:r>
            <a:br>
              <a:rPr lang="it-IT" sz="2000" b="1" dirty="0" smtClean="0">
                <a:cs typeface="Times New Roman" pitchFamily="18" charset="0"/>
              </a:rPr>
            </a:br>
            <a:r>
              <a:rPr lang="it-IT" sz="2000" b="1" dirty="0" smtClean="0">
                <a:cs typeface="Times New Roman" pitchFamily="18" charset="0"/>
              </a:rPr>
              <a:t>(Art. 147 TUEL)</a:t>
            </a:r>
            <a:endParaRPr lang="it-IT" sz="2000" b="1" dirty="0">
              <a:cs typeface="Times New Roman" pitchFamily="18" charset="0"/>
            </a:endParaRPr>
          </a:p>
        </p:txBody>
      </p:sp>
      <p:sp>
        <p:nvSpPr>
          <p:cNvPr id="3" name="Segnaposto contenuto 2"/>
          <p:cNvSpPr>
            <a:spLocks noGrp="1"/>
          </p:cNvSpPr>
          <p:nvPr>
            <p:ph idx="1"/>
          </p:nvPr>
        </p:nvSpPr>
        <p:spPr>
          <a:xfrm>
            <a:off x="457200" y="1052513"/>
            <a:ext cx="8229600" cy="5400675"/>
          </a:xfrm>
        </p:spPr>
        <p:txBody>
          <a:bodyPr rtlCol="0" anchor="ctr">
            <a:normAutofit/>
          </a:bodyPr>
          <a:lstStyle/>
          <a:p>
            <a:pPr algn="ctr" eaLnBrk="1" fontAlgn="auto" hangingPunct="1">
              <a:spcAft>
                <a:spcPts val="1200"/>
              </a:spcAft>
              <a:buFont typeface="Arial" pitchFamily="34" charset="0"/>
              <a:buNone/>
              <a:defRPr/>
            </a:pPr>
            <a:r>
              <a:rPr lang="it-IT" sz="2000" dirty="0" smtClean="0">
                <a:cs typeface="Times New Roman" pitchFamily="18" charset="0"/>
              </a:rPr>
              <a:t>Il sistema dei controlli interni ex </a:t>
            </a:r>
            <a:r>
              <a:rPr lang="it-IT" sz="2000" dirty="0" err="1" smtClean="0">
                <a:cs typeface="Times New Roman" pitchFamily="18" charset="0"/>
              </a:rPr>
              <a:t>DL</a:t>
            </a:r>
            <a:r>
              <a:rPr lang="it-IT" sz="2000" dirty="0" smtClean="0">
                <a:cs typeface="Times New Roman" pitchFamily="18" charset="0"/>
              </a:rPr>
              <a:t> 174/2012 mira a:</a:t>
            </a:r>
          </a:p>
          <a:p>
            <a:pPr algn="just" eaLnBrk="1" fontAlgn="auto" hangingPunct="1">
              <a:lnSpc>
                <a:spcPts val="2200"/>
              </a:lnSpc>
              <a:spcBef>
                <a:spcPts val="0"/>
              </a:spcBef>
              <a:spcAft>
                <a:spcPts val="600"/>
              </a:spcAft>
              <a:buFont typeface="+mj-lt"/>
              <a:buAutoNum type="alphaLcParenR"/>
              <a:defRPr/>
            </a:pPr>
            <a:r>
              <a:rPr lang="it-IT" sz="2000" dirty="0" smtClean="0">
                <a:ea typeface="Calibri"/>
                <a:cs typeface="Times New Roman" pitchFamily="18" charset="0"/>
              </a:rPr>
              <a:t>verificare, attraverso la funzione del </a:t>
            </a:r>
            <a:r>
              <a:rPr lang="it-IT" sz="2000" b="1" dirty="0" smtClean="0">
                <a:ea typeface="Calibri"/>
                <a:cs typeface="Times New Roman" pitchFamily="18" charset="0"/>
              </a:rPr>
              <a:t>controllo di gestione</a:t>
            </a:r>
            <a:r>
              <a:rPr lang="it-IT" sz="2000" dirty="0" smtClean="0">
                <a:ea typeface="Calibri"/>
                <a:cs typeface="Times New Roman" pitchFamily="18" charset="0"/>
              </a:rPr>
              <a:t>, l'efficacia, l'efficienza e l'economicità dell'azione amministrativa, per ottimizzare il rapporto tra risorse impiegate e risultati attesi</a:t>
            </a:r>
          </a:p>
          <a:p>
            <a:pPr algn="just" eaLnBrk="1" fontAlgn="auto" hangingPunct="1">
              <a:lnSpc>
                <a:spcPts val="2200"/>
              </a:lnSpc>
              <a:spcBef>
                <a:spcPts val="0"/>
              </a:spcBef>
              <a:spcAft>
                <a:spcPts val="600"/>
              </a:spcAft>
              <a:buFont typeface="+mj-lt"/>
              <a:buAutoNum type="alphaLcParenR"/>
              <a:defRPr/>
            </a:pPr>
            <a:r>
              <a:rPr lang="it-IT" sz="2000" dirty="0" smtClean="0">
                <a:ea typeface="Calibri"/>
                <a:cs typeface="Times New Roman" pitchFamily="18" charset="0"/>
              </a:rPr>
              <a:t>valutare, attraverso</a:t>
            </a:r>
            <a:r>
              <a:rPr lang="it-IT" sz="2000" b="1" dirty="0" smtClean="0">
                <a:ea typeface="Calibri"/>
                <a:cs typeface="Times New Roman" pitchFamily="18" charset="0"/>
              </a:rPr>
              <a:t> </a:t>
            </a:r>
            <a:r>
              <a:rPr lang="it-IT" sz="2000" dirty="0" smtClean="0">
                <a:ea typeface="Calibri"/>
                <a:cs typeface="Times New Roman" pitchFamily="18" charset="0"/>
              </a:rPr>
              <a:t>la funzione del</a:t>
            </a:r>
            <a:r>
              <a:rPr lang="it-IT" sz="2000" b="1" dirty="0" smtClean="0">
                <a:ea typeface="Calibri"/>
                <a:cs typeface="Times New Roman" pitchFamily="18" charset="0"/>
              </a:rPr>
              <a:t> controllo strategico</a:t>
            </a:r>
            <a:r>
              <a:rPr lang="it-IT" sz="2000" dirty="0" smtClean="0">
                <a:ea typeface="Calibri"/>
                <a:cs typeface="Times New Roman" pitchFamily="18" charset="0"/>
              </a:rPr>
              <a:t>,</a:t>
            </a:r>
            <a:r>
              <a:rPr lang="it-IT" sz="2000" b="1" dirty="0" smtClean="0">
                <a:ea typeface="Calibri"/>
                <a:cs typeface="Times New Roman" pitchFamily="18" charset="0"/>
              </a:rPr>
              <a:t> </a:t>
            </a:r>
            <a:r>
              <a:rPr lang="it-IT" sz="2000" dirty="0" smtClean="0">
                <a:ea typeface="Calibri"/>
                <a:cs typeface="Times New Roman" pitchFamily="18" charset="0"/>
              </a:rPr>
              <a:t>l'adeguatezza delle scelte compiute</a:t>
            </a:r>
            <a:r>
              <a:rPr lang="it-IT" sz="2000" b="1" dirty="0" smtClean="0">
                <a:ea typeface="Calibri"/>
                <a:cs typeface="Times New Roman" pitchFamily="18" charset="0"/>
              </a:rPr>
              <a:t> </a:t>
            </a:r>
            <a:r>
              <a:rPr lang="it-IT" sz="2000" dirty="0" smtClean="0">
                <a:ea typeface="Calibri"/>
                <a:cs typeface="Times New Roman" pitchFamily="18" charset="0"/>
              </a:rPr>
              <a:t>in sede di attuazione dei piani e dei programmi politici </a:t>
            </a:r>
          </a:p>
          <a:p>
            <a:pPr algn="just" eaLnBrk="1" fontAlgn="auto" hangingPunct="1">
              <a:lnSpc>
                <a:spcPts val="2200"/>
              </a:lnSpc>
              <a:spcBef>
                <a:spcPts val="0"/>
              </a:spcBef>
              <a:spcAft>
                <a:spcPts val="600"/>
              </a:spcAft>
              <a:buFont typeface="+mj-lt"/>
              <a:buAutoNum type="alphaLcParenR"/>
              <a:defRPr/>
            </a:pPr>
            <a:r>
              <a:rPr lang="it-IT" sz="2000" dirty="0" smtClean="0">
                <a:ea typeface="Calibri"/>
                <a:cs typeface="Times New Roman" pitchFamily="18" charset="0"/>
              </a:rPr>
              <a:t>garantire </a:t>
            </a:r>
            <a:r>
              <a:rPr lang="it-IT" sz="2000" b="1" dirty="0" smtClean="0">
                <a:ea typeface="Calibri"/>
                <a:cs typeface="Times New Roman" pitchFamily="18" charset="0"/>
              </a:rPr>
              <a:t>il controllo sugli equilibri economico-finanziari</a:t>
            </a:r>
            <a:r>
              <a:rPr lang="it-IT" sz="2000" dirty="0" smtClean="0">
                <a:ea typeface="Calibri"/>
                <a:cs typeface="Times New Roman" pitchFamily="18" charset="0"/>
              </a:rPr>
              <a:t>, mediante il coordinamento del responsabile del servizio finanziario e il controllo dei responsabili dei singoli uffici</a:t>
            </a:r>
          </a:p>
          <a:p>
            <a:pPr algn="just" eaLnBrk="1" fontAlgn="auto" hangingPunct="1">
              <a:lnSpc>
                <a:spcPts val="2200"/>
              </a:lnSpc>
              <a:spcBef>
                <a:spcPts val="0"/>
              </a:spcBef>
              <a:spcAft>
                <a:spcPts val="600"/>
              </a:spcAft>
              <a:buFont typeface="+mj-lt"/>
              <a:buAutoNum type="alphaLcParenR"/>
              <a:defRPr/>
            </a:pPr>
            <a:r>
              <a:rPr lang="it-IT" sz="2000" dirty="0" smtClean="0">
                <a:ea typeface="Calibri"/>
                <a:cs typeface="Times New Roman" pitchFamily="18" charset="0"/>
              </a:rPr>
              <a:t>verificare, attraverso la funzione del </a:t>
            </a:r>
            <a:r>
              <a:rPr lang="it-IT" sz="2000" b="1" u="sng" dirty="0" smtClean="0">
                <a:ea typeface="Calibri"/>
                <a:cs typeface="Times New Roman" pitchFamily="18" charset="0"/>
              </a:rPr>
              <a:t>controllo sui soggetti esterni</a:t>
            </a:r>
            <a:r>
              <a:rPr lang="it-IT" sz="2000" dirty="0" smtClean="0">
                <a:ea typeface="Calibri"/>
                <a:cs typeface="Times New Roman" pitchFamily="18" charset="0"/>
              </a:rPr>
              <a:t>, l'affidamento e il controllo dello stato di attuazione di indirizzi e obiettivi gestionali</a:t>
            </a:r>
          </a:p>
          <a:p>
            <a:pPr algn="just" eaLnBrk="1" fontAlgn="auto" hangingPunct="1">
              <a:lnSpc>
                <a:spcPts val="2200"/>
              </a:lnSpc>
              <a:spcBef>
                <a:spcPts val="0"/>
              </a:spcBef>
              <a:spcAft>
                <a:spcPts val="0"/>
              </a:spcAft>
              <a:buFont typeface="+mj-lt"/>
              <a:buAutoNum type="alphaLcParenR"/>
              <a:defRPr/>
            </a:pPr>
            <a:r>
              <a:rPr lang="it-IT" sz="2000" dirty="0" smtClean="0">
                <a:ea typeface="Calibri"/>
                <a:cs typeface="Times New Roman" pitchFamily="18" charset="0"/>
              </a:rPr>
              <a:t>garantire, attraverso la funzione del </a:t>
            </a:r>
            <a:r>
              <a:rPr lang="it-IT" sz="2000" b="1" u="sng" dirty="0" smtClean="0">
                <a:ea typeface="Calibri"/>
                <a:cs typeface="Times New Roman" pitchFamily="18" charset="0"/>
              </a:rPr>
              <a:t>controllo sui servizi erogati</a:t>
            </a:r>
            <a:r>
              <a:rPr lang="it-IT" sz="2000" dirty="0" smtClean="0">
                <a:ea typeface="Calibri"/>
                <a:cs typeface="Times New Roman" pitchFamily="18" charset="0"/>
              </a:rPr>
              <a:t>, la qualità degli stessi, con l'impiego di metodologie dirette a misurare la soddisfazione degli utenti esterni e interni dell‘Ente</a:t>
            </a:r>
          </a:p>
        </p:txBody>
      </p:sp>
      <p:sp>
        <p:nvSpPr>
          <p:cNvPr id="4" name="Segnaposto numero diapositiva 3"/>
          <p:cNvSpPr>
            <a:spLocks noGrp="1"/>
          </p:cNvSpPr>
          <p:nvPr>
            <p:ph type="sldNum" sz="quarter" idx="12"/>
          </p:nvPr>
        </p:nvSpPr>
        <p:spPr/>
        <p:txBody>
          <a:bodyPr/>
          <a:lstStyle/>
          <a:p>
            <a:pPr>
              <a:defRPr/>
            </a:pPr>
            <a:fld id="{2C114F12-9056-44D6-8CF3-690A2FC870AE}" type="slidenum">
              <a:rPr lang="it-IT"/>
              <a:pPr>
                <a:defRPr/>
              </a:pPr>
              <a:t>76</a:t>
            </a:fld>
            <a:endParaRPr lang="it-IT"/>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60350"/>
            <a:ext cx="7772400" cy="720725"/>
          </a:xfrm>
        </p:spPr>
        <p:txBody>
          <a:bodyPr rtlCol="0">
            <a:normAutofit/>
          </a:bodyPr>
          <a:lstStyle/>
          <a:p>
            <a:pPr eaLnBrk="1" fontAlgn="auto" hangingPunct="1">
              <a:spcAft>
                <a:spcPts val="0"/>
              </a:spcAft>
              <a:tabLst>
                <a:tab pos="265113" algn="l"/>
              </a:tabLst>
              <a:defRPr/>
            </a:pPr>
            <a:r>
              <a:rPr lang="it-IT" sz="1800" b="1" dirty="0" smtClean="0">
                <a:cs typeface="Times New Roman" pitchFamily="18" charset="0"/>
              </a:rPr>
              <a:t>I CONTROLLI SULLE PARTECIPATE NON QUOTATE (ART. 147-quater  DEL TUEL)</a:t>
            </a:r>
            <a:endParaRPr lang="it-IT" sz="1800" b="1" dirty="0">
              <a:cs typeface="Times New Roman" pitchFamily="18" charset="0"/>
            </a:endParaRPr>
          </a:p>
        </p:txBody>
      </p:sp>
      <p:sp>
        <p:nvSpPr>
          <p:cNvPr id="3" name="Sottotitolo 2"/>
          <p:cNvSpPr>
            <a:spLocks noGrp="1"/>
          </p:cNvSpPr>
          <p:nvPr>
            <p:ph type="subTitle" idx="1"/>
          </p:nvPr>
        </p:nvSpPr>
        <p:spPr>
          <a:xfrm>
            <a:off x="395288" y="1052513"/>
            <a:ext cx="8353425" cy="5329237"/>
          </a:xfrm>
        </p:spPr>
        <p:txBody>
          <a:bodyPr rtlCol="0" anchor="ctr">
            <a:noAutofit/>
          </a:bodyPr>
          <a:lstStyle/>
          <a:p>
            <a:pPr eaLnBrk="1" fontAlgn="auto" hangingPunct="1">
              <a:lnSpc>
                <a:spcPts val="2400"/>
              </a:lnSpc>
              <a:spcBef>
                <a:spcPts val="0"/>
              </a:spcBef>
              <a:spcAft>
                <a:spcPts val="1200"/>
              </a:spcAft>
              <a:buFont typeface="Arial" pitchFamily="34" charset="0"/>
              <a:buNone/>
              <a:defRPr/>
            </a:pPr>
            <a:r>
              <a:rPr lang="it-IT" sz="2000" dirty="0" smtClean="0">
                <a:solidFill>
                  <a:schemeClr val="tx1"/>
                </a:solidFill>
                <a:cs typeface="Times New Roman" pitchFamily="18" charset="0"/>
              </a:rPr>
              <a:t>Nell’esercizio del controllo sulle partecipate </a:t>
            </a:r>
            <a:r>
              <a:rPr lang="it-IT" sz="2000" u="sng" dirty="0" smtClean="0">
                <a:solidFill>
                  <a:schemeClr val="tx1"/>
                </a:solidFill>
                <a:cs typeface="Times New Roman" pitchFamily="18" charset="0"/>
              </a:rPr>
              <a:t>l’Ente locale</a:t>
            </a:r>
            <a:r>
              <a:rPr lang="it-IT" sz="2000" dirty="0" smtClean="0">
                <a:solidFill>
                  <a:schemeClr val="tx1"/>
                </a:solidFill>
                <a:cs typeface="Times New Roman" pitchFamily="18" charset="0"/>
              </a:rPr>
              <a:t>:</a:t>
            </a:r>
          </a:p>
          <a:p>
            <a:pPr marL="355600" indent="-355600" algn="just" eaLnBrk="1" fontAlgn="auto" hangingPunct="1">
              <a:lnSpc>
                <a:spcPts val="2400"/>
              </a:lnSpc>
              <a:spcBef>
                <a:spcPts val="0"/>
              </a:spcBef>
              <a:spcAft>
                <a:spcPts val="600"/>
              </a:spcAft>
              <a:buFont typeface="Arial" pitchFamily="34" charset="0"/>
              <a:buAutoNum type="alphaLcParenR"/>
              <a:defRPr/>
            </a:pPr>
            <a:r>
              <a:rPr lang="it-IT" sz="2000" u="sng" dirty="0" smtClean="0">
                <a:solidFill>
                  <a:schemeClr val="tx1"/>
                </a:solidFill>
                <a:cs typeface="Times New Roman" pitchFamily="18" charset="0"/>
              </a:rPr>
              <a:t>definisce </a:t>
            </a:r>
            <a:r>
              <a:rPr lang="it-IT" sz="2000" u="sng" dirty="0">
                <a:solidFill>
                  <a:schemeClr val="tx1"/>
                </a:solidFill>
                <a:cs typeface="Times New Roman" pitchFamily="18" charset="0"/>
              </a:rPr>
              <a:t>gli obiettivi gestionali </a:t>
            </a:r>
            <a:r>
              <a:rPr lang="it-IT" sz="2000" dirty="0">
                <a:solidFill>
                  <a:schemeClr val="tx1"/>
                </a:solidFill>
                <a:cs typeface="Times New Roman" pitchFamily="18" charset="0"/>
              </a:rPr>
              <a:t>a cui deve tendere la società partecipata, secondo parametri qualitativi e </a:t>
            </a:r>
            <a:r>
              <a:rPr lang="it-IT" sz="2000" dirty="0" smtClean="0">
                <a:solidFill>
                  <a:schemeClr val="tx1"/>
                </a:solidFill>
                <a:cs typeface="Times New Roman" pitchFamily="18" charset="0"/>
              </a:rPr>
              <a:t>quantitativi</a:t>
            </a:r>
          </a:p>
          <a:p>
            <a:pPr marL="355600" indent="-355600" algn="just" eaLnBrk="1" fontAlgn="auto" hangingPunct="1">
              <a:lnSpc>
                <a:spcPts val="2400"/>
              </a:lnSpc>
              <a:spcBef>
                <a:spcPts val="0"/>
              </a:spcBef>
              <a:spcAft>
                <a:spcPts val="600"/>
              </a:spcAft>
              <a:buFont typeface="Arial" pitchFamily="34" charset="0"/>
              <a:buAutoNum type="alphaLcParenR"/>
              <a:defRPr/>
            </a:pPr>
            <a:r>
              <a:rPr lang="it-IT" sz="2000" u="sng" dirty="0" smtClean="0">
                <a:solidFill>
                  <a:schemeClr val="tx1"/>
                </a:solidFill>
                <a:cs typeface="Times New Roman" pitchFamily="18" charset="0"/>
              </a:rPr>
              <a:t>organizza un idoneo sistema informativo </a:t>
            </a:r>
            <a:r>
              <a:rPr lang="it-IT" sz="2000" dirty="0" smtClean="0">
                <a:solidFill>
                  <a:schemeClr val="tx1"/>
                </a:solidFill>
                <a:cs typeface="Times New Roman" pitchFamily="18" charset="0"/>
              </a:rPr>
              <a:t>finalizzato a rilevare i rapporti finanziari tra l‘Ente e la società, la situazione contabile, gestionale e organizzativa della società, i contratti di servizio, la qualità dei servizi, il rispetto delle norme di legge sui vincoli di finanza pubblica</a:t>
            </a:r>
          </a:p>
          <a:p>
            <a:pPr marL="355600" indent="-355600" algn="just" eaLnBrk="1" fontAlgn="auto" hangingPunct="1">
              <a:lnSpc>
                <a:spcPts val="2400"/>
              </a:lnSpc>
              <a:spcBef>
                <a:spcPts val="0"/>
              </a:spcBef>
              <a:spcAft>
                <a:spcPts val="600"/>
              </a:spcAft>
              <a:buFont typeface="Arial" pitchFamily="34" charset="0"/>
              <a:buAutoNum type="alphaLcParenR"/>
              <a:defRPr/>
            </a:pPr>
            <a:r>
              <a:rPr lang="it-IT" sz="2000" u="sng" dirty="0" smtClean="0">
                <a:solidFill>
                  <a:schemeClr val="tx1"/>
                </a:solidFill>
                <a:cs typeface="Times New Roman" pitchFamily="18" charset="0"/>
              </a:rPr>
              <a:t>effettua il monitoraggio periodico </a:t>
            </a:r>
            <a:r>
              <a:rPr lang="it-IT" sz="2000" dirty="0" smtClean="0">
                <a:solidFill>
                  <a:schemeClr val="tx1"/>
                </a:solidFill>
                <a:cs typeface="Times New Roman" pitchFamily="18" charset="0"/>
              </a:rPr>
              <a:t>sull'andamento delle società, analizza gli scostamenti rispetto agli obiettivi assegnati</a:t>
            </a:r>
          </a:p>
          <a:p>
            <a:pPr marL="355600" indent="-355600" algn="just" eaLnBrk="1" fontAlgn="auto" hangingPunct="1">
              <a:lnSpc>
                <a:spcPts val="2400"/>
              </a:lnSpc>
              <a:spcBef>
                <a:spcPts val="0"/>
              </a:spcBef>
              <a:spcAft>
                <a:spcPts val="600"/>
              </a:spcAft>
              <a:buFont typeface="Arial" pitchFamily="34" charset="0"/>
              <a:buAutoNum type="alphaLcParenR"/>
              <a:defRPr/>
            </a:pPr>
            <a:r>
              <a:rPr lang="it-IT" sz="2000" u="sng" dirty="0" smtClean="0">
                <a:solidFill>
                  <a:schemeClr val="tx1"/>
                </a:solidFill>
                <a:cs typeface="Times New Roman" pitchFamily="18" charset="0"/>
              </a:rPr>
              <a:t>individua le azioni correttive</a:t>
            </a:r>
            <a:r>
              <a:rPr lang="it-IT" sz="2000" dirty="0" smtClean="0">
                <a:solidFill>
                  <a:schemeClr val="tx1"/>
                </a:solidFill>
                <a:cs typeface="Times New Roman" pitchFamily="18" charset="0"/>
              </a:rPr>
              <a:t>, anche in riferimento a possibili squilibri economico-finanziari rilevanti per il bilancio dell‘Ente.</a:t>
            </a:r>
          </a:p>
          <a:p>
            <a:pPr algn="just" eaLnBrk="1" fontAlgn="auto" hangingPunct="1">
              <a:lnSpc>
                <a:spcPts val="2400"/>
              </a:lnSpc>
              <a:spcBef>
                <a:spcPts val="0"/>
              </a:spcBef>
              <a:spcAft>
                <a:spcPts val="600"/>
              </a:spcAft>
              <a:buFont typeface="Arial" pitchFamily="34" charset="0"/>
              <a:buNone/>
              <a:defRPr/>
            </a:pPr>
            <a:r>
              <a:rPr lang="it-IT" sz="2000" dirty="0" smtClean="0">
                <a:solidFill>
                  <a:schemeClr val="tx1"/>
                </a:solidFill>
                <a:cs typeface="Times New Roman" pitchFamily="18" charset="0"/>
              </a:rPr>
              <a:t>I risultati complessivi della gestione dell‘Ente locale e delle società non quotate partecipate sono rilevati mediante </a:t>
            </a:r>
            <a:r>
              <a:rPr lang="it-IT" sz="2000" u="sng" dirty="0" smtClean="0">
                <a:solidFill>
                  <a:schemeClr val="tx1"/>
                </a:solidFill>
                <a:cs typeface="Times New Roman" pitchFamily="18" charset="0"/>
              </a:rPr>
              <a:t>bilancio consolidato</a:t>
            </a:r>
            <a:r>
              <a:rPr lang="it-IT" sz="2000" dirty="0" smtClean="0">
                <a:solidFill>
                  <a:schemeClr val="tx1"/>
                </a:solidFill>
                <a:cs typeface="Times New Roman" pitchFamily="18" charset="0"/>
              </a:rPr>
              <a:t>, secondo la competenza economica</a:t>
            </a:r>
            <a:endParaRPr lang="it-IT" sz="2000" dirty="0">
              <a:solidFill>
                <a:schemeClr val="tx1"/>
              </a:solidFill>
              <a:cs typeface="Times New Roman" pitchFamily="18" charset="0"/>
            </a:endParaRPr>
          </a:p>
        </p:txBody>
      </p:sp>
      <p:sp>
        <p:nvSpPr>
          <p:cNvPr id="4" name="Segnaposto numero diapositiva 3"/>
          <p:cNvSpPr>
            <a:spLocks noGrp="1"/>
          </p:cNvSpPr>
          <p:nvPr>
            <p:ph type="sldNum" sz="quarter" idx="12"/>
          </p:nvPr>
        </p:nvSpPr>
        <p:spPr/>
        <p:txBody>
          <a:bodyPr/>
          <a:lstStyle/>
          <a:p>
            <a:pPr>
              <a:defRPr/>
            </a:pPr>
            <a:fld id="{30A72EB8-337D-4ACA-8A51-201E5FFA8303}" type="slidenum">
              <a:rPr lang="it-IT"/>
              <a:pPr>
                <a:defRPr/>
              </a:pPr>
              <a:t>77</a:t>
            </a:fld>
            <a:endParaRPr lang="it-IT"/>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olo 1"/>
          <p:cNvSpPr>
            <a:spLocks noGrp="1"/>
          </p:cNvSpPr>
          <p:nvPr>
            <p:ph type="title"/>
          </p:nvPr>
        </p:nvSpPr>
        <p:spPr>
          <a:xfrm>
            <a:off x="457200" y="188913"/>
            <a:ext cx="8229600" cy="503237"/>
          </a:xfrm>
        </p:spPr>
        <p:txBody>
          <a:bodyPr>
            <a:noAutofit/>
          </a:bodyPr>
          <a:lstStyle/>
          <a:p>
            <a:pPr eaLnBrk="1" hangingPunct="1">
              <a:tabLst>
                <a:tab pos="265113" algn="l"/>
              </a:tabLst>
            </a:pPr>
            <a:r>
              <a:rPr lang="it-IT" sz="2000" b="1" dirty="0" smtClean="0">
                <a:cs typeface="Times New Roman" pitchFamily="18" charset="0"/>
              </a:rPr>
              <a:t/>
            </a:r>
            <a:br>
              <a:rPr lang="it-IT" sz="2000" b="1" dirty="0" smtClean="0">
                <a:cs typeface="Times New Roman" pitchFamily="18" charset="0"/>
              </a:rPr>
            </a:br>
            <a:r>
              <a:rPr lang="it-IT" sz="2000" b="1" dirty="0" smtClean="0">
                <a:cs typeface="Times New Roman" pitchFamily="18" charset="0"/>
              </a:rPr>
              <a:t>ART. 147-quater  TUEL</a:t>
            </a:r>
            <a:br>
              <a:rPr lang="it-IT" sz="2000" b="1" dirty="0" smtClean="0">
                <a:cs typeface="Times New Roman" pitchFamily="18" charset="0"/>
              </a:rPr>
            </a:br>
            <a:endParaRPr lang="it-IT" sz="2000" b="1" dirty="0" smtClean="0">
              <a:cs typeface="Times New Roman" pitchFamily="18" charset="0"/>
            </a:endParaRPr>
          </a:p>
        </p:txBody>
      </p:sp>
      <p:sp>
        <p:nvSpPr>
          <p:cNvPr id="3" name="Segnaposto contenuto 2"/>
          <p:cNvSpPr>
            <a:spLocks noGrp="1"/>
          </p:cNvSpPr>
          <p:nvPr>
            <p:ph idx="1"/>
          </p:nvPr>
        </p:nvSpPr>
        <p:spPr>
          <a:xfrm>
            <a:off x="467544" y="764704"/>
            <a:ext cx="8229600" cy="5761038"/>
          </a:xfrm>
        </p:spPr>
        <p:txBody>
          <a:bodyPr tIns="216000" bIns="0" rtlCol="0" anchor="ctr">
            <a:noAutofit/>
          </a:bodyPr>
          <a:lstStyle/>
          <a:p>
            <a:pPr algn="just" eaLnBrk="1" fontAlgn="auto" hangingPunct="1">
              <a:lnSpc>
                <a:spcPts val="2400"/>
              </a:lnSpc>
              <a:spcBef>
                <a:spcPts val="0"/>
              </a:spcBef>
              <a:spcAft>
                <a:spcPts val="600"/>
              </a:spcAft>
              <a:buFont typeface="Wingdings" pitchFamily="2" charset="2"/>
              <a:buChar char="Ø"/>
              <a:defRPr/>
            </a:pPr>
            <a:r>
              <a:rPr lang="it-IT" sz="2000" b="1" dirty="0" smtClean="0">
                <a:cs typeface="Times New Roman" pitchFamily="18" charset="0"/>
              </a:rPr>
              <a:t>Soggetti attivi</a:t>
            </a:r>
            <a:r>
              <a:rPr lang="it-IT" sz="2000" dirty="0" smtClean="0">
                <a:cs typeface="Times New Roman" pitchFamily="18" charset="0"/>
              </a:rPr>
              <a:t>: da subito gli Enti locali con oltre 100 mila abitanti, oltre 50.000 abitanti dall’1.1.2014 e oltre 15.000 abitanti dall’1.1.2015 </a:t>
            </a:r>
          </a:p>
          <a:p>
            <a:pPr algn="just" eaLnBrk="1" fontAlgn="auto" hangingPunct="1">
              <a:lnSpc>
                <a:spcPts val="2400"/>
              </a:lnSpc>
              <a:spcBef>
                <a:spcPts val="0"/>
              </a:spcBef>
              <a:spcAft>
                <a:spcPts val="600"/>
              </a:spcAft>
              <a:buFont typeface="Wingdings" pitchFamily="2" charset="2"/>
              <a:buChar char="Ø"/>
              <a:defRPr/>
            </a:pPr>
            <a:r>
              <a:rPr lang="it-IT" sz="2000" b="1" dirty="0" smtClean="0">
                <a:cs typeface="Times New Roman" pitchFamily="18" charset="0"/>
              </a:rPr>
              <a:t>Soggetti passivi</a:t>
            </a:r>
            <a:r>
              <a:rPr lang="it-IT" sz="2000" dirty="0" smtClean="0">
                <a:cs typeface="Times New Roman" pitchFamily="18" charset="0"/>
              </a:rPr>
              <a:t>: le società partecipate (interamente, di maggioranza o di minoranza), indipendentemente dall’attività svolta – escluse le quotate e relative controllate ex art. 2359 c.c.</a:t>
            </a:r>
            <a:r>
              <a:rPr lang="it-IT" sz="2000" b="1" dirty="0" smtClean="0">
                <a:cs typeface="Times New Roman" pitchFamily="18" charset="0"/>
              </a:rPr>
              <a:t> </a:t>
            </a:r>
          </a:p>
          <a:p>
            <a:pPr marL="0" indent="0" algn="just" eaLnBrk="1" fontAlgn="auto" hangingPunct="1">
              <a:lnSpc>
                <a:spcPts val="2400"/>
              </a:lnSpc>
              <a:spcBef>
                <a:spcPts val="0"/>
              </a:spcBef>
              <a:spcAft>
                <a:spcPts val="600"/>
              </a:spcAft>
              <a:buFont typeface="Arial" pitchFamily="34" charset="0"/>
              <a:buNone/>
              <a:defRPr/>
            </a:pPr>
            <a:r>
              <a:rPr lang="it-IT" sz="2000" b="1" dirty="0" smtClean="0">
                <a:cs typeface="Times New Roman" pitchFamily="18" charset="0"/>
              </a:rPr>
              <a:t>N.B. </a:t>
            </a:r>
            <a:r>
              <a:rPr lang="it-IT" sz="2000" dirty="0" smtClean="0">
                <a:cs typeface="Times New Roman" pitchFamily="18" charset="0"/>
              </a:rPr>
              <a:t>Il sub-sistema del controllo sulle partecipate (art. 147 </a:t>
            </a:r>
            <a:r>
              <a:rPr lang="it-IT" sz="2000" dirty="0" err="1" smtClean="0">
                <a:cs typeface="Times New Roman" pitchFamily="18" charset="0"/>
              </a:rPr>
              <a:t>quater</a:t>
            </a:r>
            <a:r>
              <a:rPr lang="it-IT" sz="2000" dirty="0" smtClean="0">
                <a:cs typeface="Times New Roman" pitchFamily="18" charset="0"/>
              </a:rPr>
              <a:t>, c.1) è affidato a </a:t>
            </a:r>
            <a:r>
              <a:rPr lang="it-IT" sz="2000" i="1" u="sng" dirty="0" smtClean="0">
                <a:cs typeface="Times New Roman" pitchFamily="18" charset="0"/>
              </a:rPr>
              <a:t>“strutture proprie degli Enti locali che ne sono responsabili”</a:t>
            </a:r>
            <a:r>
              <a:rPr lang="it-IT" sz="2000" dirty="0" smtClean="0">
                <a:cs typeface="Times New Roman" pitchFamily="18" charset="0"/>
              </a:rPr>
              <a:t>, per cui la funzione di controllo sulle partecipate è propria dell’Ente e non può essere </a:t>
            </a:r>
            <a:r>
              <a:rPr lang="it-IT" sz="2000" dirty="0" err="1" smtClean="0">
                <a:cs typeface="Times New Roman" pitchFamily="18" charset="0"/>
              </a:rPr>
              <a:t>esternalizzata</a:t>
            </a:r>
            <a:r>
              <a:rPr lang="it-IT" sz="2000" dirty="0" smtClean="0">
                <a:cs typeface="Times New Roman" pitchFamily="18" charset="0"/>
              </a:rPr>
              <a:t> (*) – [</a:t>
            </a:r>
            <a:r>
              <a:rPr lang="it-IT" sz="2000" u="sng" dirty="0" smtClean="0">
                <a:cs typeface="Times New Roman" pitchFamily="18" charset="0"/>
              </a:rPr>
              <a:t> dubbio il controllo mediante holding</a:t>
            </a:r>
            <a:r>
              <a:rPr lang="it-IT" sz="2000" dirty="0" smtClean="0">
                <a:cs typeface="Times New Roman" pitchFamily="18" charset="0"/>
              </a:rPr>
              <a:t>]</a:t>
            </a:r>
          </a:p>
          <a:p>
            <a:pPr algn="just" eaLnBrk="1" fontAlgn="auto" hangingPunct="1">
              <a:lnSpc>
                <a:spcPts val="2400"/>
              </a:lnSpc>
              <a:spcBef>
                <a:spcPts val="0"/>
              </a:spcBef>
              <a:spcAft>
                <a:spcPts val="600"/>
              </a:spcAft>
              <a:buFont typeface="Arial" pitchFamily="34" charset="0"/>
              <a:buNone/>
              <a:defRPr/>
            </a:pPr>
            <a:r>
              <a:rPr lang="it-IT" sz="2000" dirty="0" smtClean="0"/>
              <a:t>(*) Secondo la Corte dei conti, “il contratto di servizio è un contratto a oggetto pubblico, con il quale si possono trasferire al gestore poteri pubblici: ciò rende obbligatorio, in capo alla P.A., titolare del servizio, il monitoraggio sul servizio stesso, proprio perché è esercizio di funzione istituzionale (…). In quest’ottica, </a:t>
            </a:r>
            <a:r>
              <a:rPr lang="it-IT" sz="2000" i="1" u="sng" dirty="0" smtClean="0"/>
              <a:t>il monitoraggio concreta una vera e propria attività istituzionale dell’Ente, la cui esternalizzazione mediante affidamento ad un soggetto terzo (…) risulta alquanto dubbia </a:t>
            </a:r>
            <a:r>
              <a:rPr lang="it-IT" sz="2000" dirty="0" smtClean="0"/>
              <a:t>(C. Conti, sez. Piemonte, </a:t>
            </a:r>
            <a:r>
              <a:rPr lang="it-IT" sz="2000" dirty="0" err="1" smtClean="0"/>
              <a:t>delib</a:t>
            </a:r>
            <a:r>
              <a:rPr lang="it-IT" sz="2000" dirty="0" smtClean="0"/>
              <a:t>. 56/2010/PAR)</a:t>
            </a:r>
            <a:endParaRPr lang="it-IT" sz="2000" dirty="0"/>
          </a:p>
        </p:txBody>
      </p:sp>
      <p:sp>
        <p:nvSpPr>
          <p:cNvPr id="9" name="Segnaposto numero diapositiva 8"/>
          <p:cNvSpPr>
            <a:spLocks noGrp="1"/>
          </p:cNvSpPr>
          <p:nvPr>
            <p:ph type="sldNum" sz="quarter" idx="12"/>
          </p:nvPr>
        </p:nvSpPr>
        <p:spPr/>
        <p:txBody>
          <a:bodyPr/>
          <a:lstStyle/>
          <a:p>
            <a:pPr>
              <a:defRPr/>
            </a:pPr>
            <a:fld id="{B3C9631D-66C3-44B3-A790-7BD5739C2953}" type="slidenum">
              <a:rPr lang="it-IT"/>
              <a:pPr>
                <a:defRPr/>
              </a:pPr>
              <a:t>78</a:t>
            </a:fld>
            <a:endParaRPr lang="it-IT"/>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olo 1"/>
          <p:cNvSpPr>
            <a:spLocks noGrp="1"/>
          </p:cNvSpPr>
          <p:nvPr>
            <p:ph type="title"/>
          </p:nvPr>
        </p:nvSpPr>
        <p:spPr>
          <a:xfrm>
            <a:off x="457200" y="274638"/>
            <a:ext cx="8229600" cy="633412"/>
          </a:xfrm>
        </p:spPr>
        <p:txBody>
          <a:bodyPr>
            <a:normAutofit fontScale="90000"/>
          </a:bodyPr>
          <a:lstStyle/>
          <a:p>
            <a:pPr eaLnBrk="1" hangingPunct="1"/>
            <a:r>
              <a:rPr lang="it-IT" sz="2000" b="1" dirty="0" smtClean="0">
                <a:cs typeface="Times New Roman" pitchFamily="18" charset="0"/>
              </a:rPr>
              <a:t>ART. 147 QUATER: </a:t>
            </a:r>
            <a:br>
              <a:rPr lang="it-IT" sz="2000" b="1" dirty="0" smtClean="0">
                <a:cs typeface="Times New Roman" pitchFamily="18" charset="0"/>
              </a:rPr>
            </a:br>
            <a:r>
              <a:rPr lang="it-IT" sz="2000" b="1" dirty="0" smtClean="0">
                <a:cs typeface="Times New Roman" pitchFamily="18" charset="0"/>
              </a:rPr>
              <a:t>IL MECCANISMO “OBIETTIVI – RISULTATI” </a:t>
            </a:r>
          </a:p>
        </p:txBody>
      </p:sp>
      <p:sp>
        <p:nvSpPr>
          <p:cNvPr id="3" name="Segnaposto contenuto 2"/>
          <p:cNvSpPr>
            <a:spLocks noGrp="1"/>
          </p:cNvSpPr>
          <p:nvPr>
            <p:ph idx="1"/>
          </p:nvPr>
        </p:nvSpPr>
        <p:spPr>
          <a:xfrm>
            <a:off x="457200" y="1052513"/>
            <a:ext cx="8229600" cy="5329237"/>
          </a:xfrm>
        </p:spPr>
        <p:txBody>
          <a:bodyPr rtlCol="0" anchor="ctr">
            <a:normAutofit/>
          </a:bodyPr>
          <a:lstStyle/>
          <a:p>
            <a:pPr marL="355600" indent="-355600" algn="just" eaLnBrk="1" fontAlgn="auto" hangingPunct="1">
              <a:lnSpc>
                <a:spcPts val="2400"/>
              </a:lnSpc>
              <a:spcAft>
                <a:spcPts val="0"/>
              </a:spcAft>
              <a:buFont typeface="Arial" pitchFamily="34" charset="0"/>
              <a:buAutoNum type="alphaLcParenR"/>
              <a:defRPr/>
            </a:pPr>
            <a:r>
              <a:rPr lang="it-IT" sz="2000" b="1" dirty="0" smtClean="0">
                <a:cs typeface="Times New Roman" pitchFamily="18" charset="0"/>
              </a:rPr>
              <a:t>Fase 1 - programmazione degli obiettivi gestionali da inserire nella RPP </a:t>
            </a:r>
            <a:r>
              <a:rPr lang="it-IT" sz="2000" dirty="0" smtClean="0">
                <a:cs typeface="Times New Roman" pitchFamily="18" charset="0"/>
              </a:rPr>
              <a:t>(non più attività generiche, ma obiettivi misurabili cui devono tendere le partecipate nell’anno di riferimento – es.: investimenti programmati, massimali d’indebitamento, piani industriali da attuare, dividendi attesi, ecc.)</a:t>
            </a:r>
          </a:p>
          <a:p>
            <a:pPr marL="355600" indent="-355600" algn="just" eaLnBrk="1" fontAlgn="auto" hangingPunct="1">
              <a:lnSpc>
                <a:spcPts val="2400"/>
              </a:lnSpc>
              <a:spcAft>
                <a:spcPts val="0"/>
              </a:spcAft>
              <a:buFont typeface="Arial" pitchFamily="34" charset="0"/>
              <a:buAutoNum type="alphaLcParenR"/>
              <a:defRPr/>
            </a:pPr>
            <a:r>
              <a:rPr lang="it-IT" sz="2000" b="1" dirty="0" smtClean="0">
                <a:cs typeface="Times New Roman" pitchFamily="18" charset="0"/>
              </a:rPr>
              <a:t>Fase 2 – acquisizione dati/ monitoraggio periodico dei risultati mediante sistema informativo </a:t>
            </a:r>
            <a:r>
              <a:rPr lang="it-IT" sz="2000" dirty="0" smtClean="0">
                <a:cs typeface="Times New Roman" pitchFamily="18" charset="0"/>
              </a:rPr>
              <a:t>(rapporti finanziari Ente/società; situazione gestionale e organizzativa; gestione dei contratti di servizio; controllo di qualità sui servizi (v. carta dei servizi); rispetto dei vincoli di finanza pubblica in tema di personale, ecc.)</a:t>
            </a:r>
          </a:p>
          <a:p>
            <a:pPr marL="355600" indent="-355600" algn="just" eaLnBrk="1" fontAlgn="auto" hangingPunct="1">
              <a:lnSpc>
                <a:spcPts val="2400"/>
              </a:lnSpc>
              <a:spcAft>
                <a:spcPts val="0"/>
              </a:spcAft>
              <a:buFont typeface="Arial" pitchFamily="34" charset="0"/>
              <a:buAutoNum type="alphaLcParenR"/>
              <a:defRPr/>
            </a:pPr>
            <a:r>
              <a:rPr lang="it-IT" sz="2000" b="1" dirty="0" smtClean="0">
                <a:cs typeface="Times New Roman" pitchFamily="18" charset="0"/>
              </a:rPr>
              <a:t>Fase 3 – analisi degli scostamenti  rispetto agli obiettivi assegnati ed eventuali azioni correttive </a:t>
            </a:r>
            <a:r>
              <a:rPr lang="it-IT" sz="2000" dirty="0" smtClean="0">
                <a:cs typeface="Times New Roman" pitchFamily="18" charset="0"/>
              </a:rPr>
              <a:t>(avvio procedure di infrazione, richiesta di convocazione dell’assemblea per assumere provvedimenti di riequilibrio della gestione aziendale, diffida o richiamo ad amministratori e sindaci, clausole penali e azioni di responsabilità, ecc.)</a:t>
            </a:r>
            <a:endParaRPr lang="it-IT" sz="2000" dirty="0">
              <a:cs typeface="Times New Roman" pitchFamily="18" charset="0"/>
            </a:endParaRPr>
          </a:p>
        </p:txBody>
      </p:sp>
      <p:sp>
        <p:nvSpPr>
          <p:cNvPr id="4" name="Segnaposto numero diapositiva 3"/>
          <p:cNvSpPr>
            <a:spLocks noGrp="1"/>
          </p:cNvSpPr>
          <p:nvPr>
            <p:ph type="sldNum" sz="quarter" idx="12"/>
          </p:nvPr>
        </p:nvSpPr>
        <p:spPr/>
        <p:txBody>
          <a:bodyPr/>
          <a:lstStyle/>
          <a:p>
            <a:pPr>
              <a:defRPr/>
            </a:pPr>
            <a:fld id="{C2E4791A-DF34-4A72-BA13-20EA31763BBF}" type="slidenum">
              <a:rPr lang="it-IT"/>
              <a:pPr>
                <a:defRPr/>
              </a:pPr>
              <a:t>79</a:t>
            </a:fld>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a:xfrm>
            <a:off x="457200" y="333375"/>
            <a:ext cx="8229600" cy="574675"/>
          </a:xfrm>
        </p:spPr>
        <p:txBody>
          <a:bodyPr>
            <a:normAutofit/>
          </a:bodyPr>
          <a:lstStyle/>
          <a:p>
            <a:pPr eaLnBrk="1" hangingPunct="1"/>
            <a:r>
              <a:rPr lang="it-IT" sz="2000" b="1" dirty="0" smtClean="0">
                <a:solidFill>
                  <a:srgbClr val="000000"/>
                </a:solidFill>
                <a:cs typeface="Times New Roman" pitchFamily="18" charset="0"/>
              </a:rPr>
              <a:t>I MONITI DELLA CORTE DEI CONTI </a:t>
            </a:r>
            <a:r>
              <a:rPr lang="it-IT" sz="2000" b="1" dirty="0" smtClean="0">
                <a:cs typeface="Times New Roman" pitchFamily="18" charset="0"/>
              </a:rPr>
              <a:t>  </a:t>
            </a:r>
          </a:p>
        </p:txBody>
      </p:sp>
      <p:sp>
        <p:nvSpPr>
          <p:cNvPr id="52229" name="Rectangle 3"/>
          <p:cNvSpPr>
            <a:spLocks noGrp="1"/>
          </p:cNvSpPr>
          <p:nvPr>
            <p:ph idx="1"/>
          </p:nvPr>
        </p:nvSpPr>
        <p:spPr>
          <a:xfrm>
            <a:off x="457200" y="1052736"/>
            <a:ext cx="8229600" cy="5112568"/>
          </a:xfrm>
        </p:spPr>
        <p:txBody>
          <a:bodyPr rtlCol="0" anchor="ctr">
            <a:normAutofit/>
          </a:bodyPr>
          <a:lstStyle/>
          <a:p>
            <a:pPr marL="450850" indent="-368300" algn="just" eaLnBrk="1" fontAlgn="auto" hangingPunct="1">
              <a:lnSpc>
                <a:spcPct val="80000"/>
              </a:lnSpc>
              <a:spcBef>
                <a:spcPts val="0"/>
              </a:spcBef>
              <a:spcAft>
                <a:spcPts val="1800"/>
              </a:spcAft>
              <a:buFont typeface="Wingdings" pitchFamily="2" charset="2"/>
              <a:buChar char="Ø"/>
              <a:defRPr/>
            </a:pPr>
            <a:r>
              <a:rPr lang="it-IT" sz="2000" dirty="0" smtClean="0">
                <a:solidFill>
                  <a:srgbClr val="000000"/>
                </a:solidFill>
                <a:cs typeface="Times New Roman" pitchFamily="18" charset="0"/>
              </a:rPr>
              <a:t>“</a:t>
            </a:r>
            <a:r>
              <a:rPr lang="it-IT" sz="2000" u="sng" dirty="0" smtClean="0">
                <a:solidFill>
                  <a:srgbClr val="000000"/>
                </a:solidFill>
                <a:cs typeface="Times New Roman" pitchFamily="18" charset="0"/>
              </a:rPr>
              <a:t>L’esternalizzazione di servizi e di attività</a:t>
            </a:r>
            <a:r>
              <a:rPr lang="it-IT" sz="2000" dirty="0" smtClean="0">
                <a:solidFill>
                  <a:srgbClr val="000000"/>
                </a:solidFill>
                <a:cs typeface="Times New Roman" pitchFamily="18" charset="0"/>
              </a:rPr>
              <a:t> attraverso la costituzione o la partecipazione a organismi terzi rispetto all’ente spesso non risponde a ponderate esigenze di definizione di nuovi assetti organizzativi e gestionali né di revisione degli indirizzi strategici e degli obiettivi istituzionali. </a:t>
            </a:r>
            <a:r>
              <a:rPr lang="it-IT" sz="2000" u="sng" dirty="0" smtClean="0">
                <a:solidFill>
                  <a:srgbClr val="000000"/>
                </a:solidFill>
                <a:cs typeface="Times New Roman" pitchFamily="18" charset="0"/>
              </a:rPr>
              <a:t>Talvolta</a:t>
            </a:r>
            <a:r>
              <a:rPr lang="it-IT" sz="2000" dirty="0" smtClean="0">
                <a:solidFill>
                  <a:srgbClr val="000000"/>
                </a:solidFill>
                <a:cs typeface="Times New Roman" pitchFamily="18" charset="0"/>
              </a:rPr>
              <a:t> essa </a:t>
            </a:r>
            <a:r>
              <a:rPr lang="it-IT" sz="2000" u="sng" dirty="0" smtClean="0">
                <a:solidFill>
                  <a:srgbClr val="000000"/>
                </a:solidFill>
                <a:cs typeface="Times New Roman" pitchFamily="18" charset="0"/>
              </a:rPr>
              <a:t>costituisce solo una </a:t>
            </a:r>
            <a:r>
              <a:rPr lang="it-IT" sz="2000" b="1" u="sng" dirty="0" smtClean="0">
                <a:solidFill>
                  <a:srgbClr val="000000"/>
                </a:solidFill>
                <a:cs typeface="Times New Roman" pitchFamily="18" charset="0"/>
              </a:rPr>
              <a:t>risposta spontanea e disorganica ad estemporanee necessità derivanti da criticità di bilancio</a:t>
            </a:r>
            <a:r>
              <a:rPr lang="it-IT" sz="2000" u="sng" dirty="0" smtClean="0">
                <a:solidFill>
                  <a:srgbClr val="000000"/>
                </a:solidFill>
                <a:cs typeface="Times New Roman" pitchFamily="18" charset="0"/>
              </a:rPr>
              <a:t> e, soprattutto, da difficoltà nel rispetto degli obblighi comunitari in tema di finanza pubblica”</a:t>
            </a:r>
            <a:r>
              <a:rPr lang="it-IT" sz="2000" dirty="0" smtClean="0">
                <a:solidFill>
                  <a:srgbClr val="000000"/>
                </a:solidFill>
                <a:cs typeface="Times New Roman" pitchFamily="18" charset="0"/>
              </a:rPr>
              <a:t> – (</a:t>
            </a:r>
            <a:r>
              <a:rPr lang="it-IT" sz="2000" dirty="0" err="1" smtClean="0">
                <a:solidFill>
                  <a:srgbClr val="000000"/>
                </a:solidFill>
                <a:cs typeface="Times New Roman" pitchFamily="18" charset="0"/>
              </a:rPr>
              <a:t>CdC</a:t>
            </a:r>
            <a:r>
              <a:rPr lang="it-IT" sz="2000" dirty="0" smtClean="0">
                <a:solidFill>
                  <a:srgbClr val="000000"/>
                </a:solidFill>
                <a:cs typeface="Times New Roman" pitchFamily="18" charset="0"/>
              </a:rPr>
              <a:t>, sez. Autonomie, delibera n. 13/2008)</a:t>
            </a:r>
          </a:p>
          <a:p>
            <a:pPr marL="450850" indent="-368300" algn="just" eaLnBrk="1" fontAlgn="auto" hangingPunct="1">
              <a:lnSpc>
                <a:spcPct val="80000"/>
              </a:lnSpc>
              <a:spcBef>
                <a:spcPts val="0"/>
              </a:spcBef>
              <a:spcAft>
                <a:spcPts val="600"/>
              </a:spcAft>
              <a:buFont typeface="Wingdings" pitchFamily="2" charset="2"/>
              <a:buChar char="Ø"/>
              <a:defRPr/>
            </a:pPr>
            <a:r>
              <a:rPr lang="it-IT" sz="2000" dirty="0" smtClean="0">
                <a:solidFill>
                  <a:srgbClr val="000000"/>
                </a:solidFill>
                <a:cs typeface="Times New Roman" pitchFamily="18" charset="0"/>
              </a:rPr>
              <a:t> “L’esternalizzazione non può in alcun modo costituire la risposta per aggirare un divieto o una sanzione legislativa, in quanto costituisce una scelta gestionale subordinata al preventivo accertamento da parte dell’Ente locale dei costi e dei benefici da essa derivanti (…) anche con riferimento alle ricadute sui cittadini in un’ottica di lungo periodo. </a:t>
            </a:r>
            <a:r>
              <a:rPr lang="it-IT" sz="2000" b="1" dirty="0" smtClean="0">
                <a:solidFill>
                  <a:srgbClr val="000000"/>
                </a:solidFill>
                <a:cs typeface="Times New Roman" pitchFamily="18" charset="0"/>
              </a:rPr>
              <a:t>La mancanza o la superficialità di tali complesse analisi preventive può costituire un sintomo dell’intento elusivo, oltre che possibile causa di danno per l’Ente” </a:t>
            </a:r>
            <a:r>
              <a:rPr lang="it-IT" sz="2000" dirty="0" smtClean="0">
                <a:solidFill>
                  <a:srgbClr val="000000"/>
                </a:solidFill>
                <a:cs typeface="Times New Roman" pitchFamily="18" charset="0"/>
              </a:rPr>
              <a:t>(</a:t>
            </a:r>
            <a:r>
              <a:rPr lang="it-IT" sz="2000" dirty="0" err="1" smtClean="0">
                <a:solidFill>
                  <a:srgbClr val="000000"/>
                </a:solidFill>
                <a:cs typeface="Times New Roman" pitchFamily="18" charset="0"/>
              </a:rPr>
              <a:t>CdC</a:t>
            </a:r>
            <a:r>
              <a:rPr lang="it-IT" sz="2000" dirty="0" smtClean="0">
                <a:solidFill>
                  <a:srgbClr val="000000"/>
                </a:solidFill>
                <a:cs typeface="Times New Roman" pitchFamily="18" charset="0"/>
              </a:rPr>
              <a:t>, sez. controllo Veneto, delibera  n. 52 /2009/PAR)</a:t>
            </a:r>
          </a:p>
        </p:txBody>
      </p:sp>
      <p:sp>
        <p:nvSpPr>
          <p:cNvPr id="6" name="Segnaposto numero diapositiva 5"/>
          <p:cNvSpPr>
            <a:spLocks noGrp="1"/>
          </p:cNvSpPr>
          <p:nvPr>
            <p:ph type="sldNum" sz="quarter" idx="12"/>
          </p:nvPr>
        </p:nvSpPr>
        <p:spPr/>
        <p:txBody>
          <a:bodyPr/>
          <a:lstStyle/>
          <a:p>
            <a:pPr>
              <a:defRPr/>
            </a:pPr>
            <a:fld id="{BF32DDF8-D036-4551-8063-5E9382B2AA62}" type="slidenum">
              <a:rPr lang="it-IT"/>
              <a:pPr>
                <a:defRPr/>
              </a:pPr>
              <a:t>8</a:t>
            </a:fld>
            <a:endParaRPr lang="it-IT"/>
          </a:p>
        </p:txBody>
      </p:sp>
      <p:sp>
        <p:nvSpPr>
          <p:cNvPr id="4" name="Segnaposto numero diapositiva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4847DC9-F7AD-4ABB-97E2-439CBB556896}" type="slidenum">
              <a:rPr lang="it-IT" sz="1200">
                <a:solidFill>
                  <a:schemeClr val="tx1">
                    <a:tint val="75000"/>
                  </a:schemeClr>
                </a:solidFill>
                <a:latin typeface="+mn-lt"/>
              </a:rPr>
              <a:pPr algn="r" fontAlgn="auto">
                <a:spcBef>
                  <a:spcPts val="0"/>
                </a:spcBef>
                <a:spcAft>
                  <a:spcPts val="0"/>
                </a:spcAft>
                <a:defRPr/>
              </a:pPr>
              <a:t>8</a:t>
            </a:fld>
            <a:endParaRPr lang="it-IT" sz="1200">
              <a:solidFill>
                <a:schemeClr val="tx1">
                  <a:tint val="75000"/>
                </a:schemeClr>
              </a:solidFill>
              <a:latin typeface="+mn-lt"/>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olo 1"/>
          <p:cNvSpPr>
            <a:spLocks noGrp="1"/>
          </p:cNvSpPr>
          <p:nvPr>
            <p:ph type="title"/>
          </p:nvPr>
        </p:nvSpPr>
        <p:spPr>
          <a:xfrm>
            <a:off x="457200" y="274639"/>
            <a:ext cx="8229600" cy="778098"/>
          </a:xfrm>
        </p:spPr>
        <p:txBody>
          <a:bodyPr>
            <a:normAutofit/>
          </a:bodyPr>
          <a:lstStyle/>
          <a:p>
            <a:pPr eaLnBrk="1" hangingPunct="1"/>
            <a:r>
              <a:rPr lang="it-IT" sz="2000" b="1" dirty="0" smtClean="0"/>
              <a:t>IL CONTROLLO ESTERNO DELLA CORTE DEI CONTI </a:t>
            </a:r>
            <a:br>
              <a:rPr lang="it-IT" sz="2000" b="1" dirty="0" smtClean="0"/>
            </a:br>
            <a:r>
              <a:rPr lang="it-IT" sz="2000" b="1" dirty="0" smtClean="0"/>
              <a:t>(ART. 148 TUEL)</a:t>
            </a:r>
          </a:p>
        </p:txBody>
      </p:sp>
      <p:sp>
        <p:nvSpPr>
          <p:cNvPr id="40963" name="Segnaposto contenuto 2"/>
          <p:cNvSpPr>
            <a:spLocks noGrp="1"/>
          </p:cNvSpPr>
          <p:nvPr>
            <p:ph idx="1"/>
          </p:nvPr>
        </p:nvSpPr>
        <p:spPr>
          <a:xfrm>
            <a:off x="457200" y="1196975"/>
            <a:ext cx="8229600" cy="5256213"/>
          </a:xfrm>
        </p:spPr>
        <p:txBody>
          <a:bodyPr anchor="ctr">
            <a:normAutofit fontScale="92500"/>
          </a:bodyPr>
          <a:lstStyle/>
          <a:p>
            <a:pPr marL="355600" indent="-355600" algn="just" eaLnBrk="1" hangingPunct="1">
              <a:lnSpc>
                <a:spcPts val="2400"/>
              </a:lnSpc>
              <a:spcBef>
                <a:spcPct val="0"/>
              </a:spcBef>
              <a:spcAft>
                <a:spcPts val="600"/>
              </a:spcAft>
              <a:buFont typeface="Wingdings" pitchFamily="2" charset="2"/>
              <a:buChar char="Ø"/>
              <a:defRPr/>
            </a:pPr>
            <a:r>
              <a:rPr lang="it-IT" sz="2200" u="sng" dirty="0" smtClean="0"/>
              <a:t>La Corte dei conti – sez. regionale verifica, con cadenza annuale (…) il funzionamento dei controlli interni </a:t>
            </a:r>
            <a:r>
              <a:rPr lang="it-IT" sz="2200" dirty="0" smtClean="0"/>
              <a:t>ai fini del rispetto delle regole contabili e dell'equilibrio di bilancio di ciascun ente locale</a:t>
            </a:r>
          </a:p>
          <a:p>
            <a:pPr marL="355600" indent="-355600" algn="just" eaLnBrk="1" hangingPunct="1">
              <a:lnSpc>
                <a:spcPts val="2400"/>
              </a:lnSpc>
              <a:spcBef>
                <a:spcPct val="0"/>
              </a:spcBef>
              <a:spcAft>
                <a:spcPts val="600"/>
              </a:spcAft>
              <a:buFont typeface="Wingdings" pitchFamily="2" charset="2"/>
              <a:buChar char="Ø"/>
              <a:defRPr/>
            </a:pPr>
            <a:r>
              <a:rPr lang="it-IT" sz="2200" dirty="0" smtClean="0"/>
              <a:t>A tale fine, </a:t>
            </a:r>
            <a:r>
              <a:rPr lang="it-IT" sz="2200" u="sng" dirty="0" smtClean="0"/>
              <a:t>il sindaco</a:t>
            </a:r>
            <a:r>
              <a:rPr lang="it-IT" sz="2200" dirty="0" smtClean="0"/>
              <a:t>, avvalendosi del DG (o del segretario negli enti in cui esso non è presente) </a:t>
            </a:r>
            <a:r>
              <a:rPr lang="it-IT" sz="2200" u="sng" dirty="0" smtClean="0"/>
              <a:t>trasmette annualmente </a:t>
            </a:r>
            <a:r>
              <a:rPr lang="it-IT" sz="2200" dirty="0" smtClean="0"/>
              <a:t>alla sez. regionale della Corte dei conti (e al presidente del Consiglio comunale) </a:t>
            </a:r>
            <a:r>
              <a:rPr lang="it-IT" sz="2200" u="sng" dirty="0" smtClean="0"/>
              <a:t>un referto</a:t>
            </a:r>
            <a:r>
              <a:rPr lang="it-IT" sz="2200" dirty="0" smtClean="0"/>
              <a:t> sulla regolarità della gestione e sull'efficacia e sull'adeguatezza del sistema dei controlli interni adottato, sulla base delle linee guida della Corte dei conti (sez. autonomie) </a:t>
            </a:r>
          </a:p>
          <a:p>
            <a:pPr marL="355600" indent="-355600" algn="just" eaLnBrk="1" hangingPunct="1">
              <a:lnSpc>
                <a:spcPts val="2400"/>
              </a:lnSpc>
              <a:spcBef>
                <a:spcPct val="0"/>
              </a:spcBef>
              <a:spcAft>
                <a:spcPts val="600"/>
              </a:spcAft>
              <a:buFont typeface="Wingdings" pitchFamily="2" charset="2"/>
              <a:buChar char="Ø"/>
              <a:defRPr/>
            </a:pPr>
            <a:r>
              <a:rPr lang="it-IT" sz="2200" u="sng" dirty="0" smtClean="0"/>
              <a:t>In caso di rilevata assenza o inadeguatezza </a:t>
            </a:r>
            <a:r>
              <a:rPr lang="it-IT" sz="2200" dirty="0" smtClean="0"/>
              <a:t>di tali strumenti e metodologie di controllo – fermi restando gli eventuali profili di responsabilità erariale e le sanzioni a carico di amministratori dichiarati colpevoli per dissesto finanziario – la sez. giurisdizionale della Corte irroga agli amministratori responsabili la condanna a una </a:t>
            </a:r>
            <a:r>
              <a:rPr lang="it-IT" sz="2200" u="sng" dirty="0" smtClean="0"/>
              <a:t>sanzione pecuniaria</a:t>
            </a:r>
            <a:r>
              <a:rPr lang="it-IT" sz="2200" dirty="0" smtClean="0"/>
              <a:t> da 5 a 20 volte la retribuzione mensile lorda dovuta al momento dell’avvenuta violazione</a:t>
            </a:r>
          </a:p>
          <a:p>
            <a:pPr marL="355600" indent="-355600" algn="ctr" eaLnBrk="1" hangingPunct="1">
              <a:lnSpc>
                <a:spcPts val="2400"/>
              </a:lnSpc>
              <a:spcBef>
                <a:spcPct val="0"/>
              </a:spcBef>
              <a:spcAft>
                <a:spcPts val="600"/>
              </a:spcAft>
              <a:buFont typeface="Arial" charset="0"/>
              <a:buNone/>
              <a:defRPr/>
            </a:pPr>
            <a:r>
              <a:rPr lang="it-IT" sz="2200" dirty="0" smtClean="0"/>
              <a:t>(comma così sostituito dall’art. 33, comma 1, della legge 116/2014)</a:t>
            </a:r>
          </a:p>
        </p:txBody>
      </p:sp>
      <p:sp>
        <p:nvSpPr>
          <p:cNvPr id="4" name="Segnaposto numero diapositiva 3"/>
          <p:cNvSpPr>
            <a:spLocks noGrp="1"/>
          </p:cNvSpPr>
          <p:nvPr>
            <p:ph type="sldNum" sz="quarter" idx="12"/>
          </p:nvPr>
        </p:nvSpPr>
        <p:spPr/>
        <p:txBody>
          <a:bodyPr/>
          <a:lstStyle/>
          <a:p>
            <a:pPr>
              <a:defRPr/>
            </a:pPr>
            <a:fld id="{E5063F0F-578D-4B7F-9E11-7D0E9587A240}" type="slidenum">
              <a:rPr lang="it-IT"/>
              <a:pPr>
                <a:defRPr/>
              </a:pPr>
              <a:t>80</a:t>
            </a:fld>
            <a:endParaRPr lang="it-IT"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contenuto 2"/>
          <p:cNvSpPr>
            <a:spLocks noGrp="1"/>
          </p:cNvSpPr>
          <p:nvPr>
            <p:ph idx="1"/>
          </p:nvPr>
        </p:nvSpPr>
        <p:spPr>
          <a:xfrm>
            <a:off x="457200" y="765175"/>
            <a:ext cx="8229600" cy="5616575"/>
          </a:xfrm>
        </p:spPr>
        <p:txBody>
          <a:bodyPr/>
          <a:lstStyle/>
          <a:p>
            <a:pPr eaLnBrk="1" hangingPunct="1"/>
            <a:endParaRPr lang="it-IT" smtClean="0"/>
          </a:p>
          <a:p>
            <a:pPr eaLnBrk="1" hangingPunct="1"/>
            <a:endParaRPr lang="it-IT" smtClean="0"/>
          </a:p>
          <a:p>
            <a:pPr algn="ctr" eaLnBrk="1" hangingPunct="1">
              <a:buFont typeface="Arial" charset="0"/>
              <a:buNone/>
            </a:pPr>
            <a:endParaRPr lang="it-IT" sz="2400" b="1" smtClean="0"/>
          </a:p>
          <a:p>
            <a:pPr algn="ctr" eaLnBrk="1" hangingPunct="1">
              <a:buFont typeface="Arial" charset="0"/>
              <a:buNone/>
            </a:pPr>
            <a:r>
              <a:rPr lang="it-IT" sz="2400" b="1" smtClean="0"/>
              <a:t>LE ASSUNZIONI E LA SPESA DEL PERSONALE </a:t>
            </a:r>
          </a:p>
          <a:p>
            <a:pPr algn="ctr" eaLnBrk="1" hangingPunct="1">
              <a:buFont typeface="Arial" charset="0"/>
              <a:buNone/>
            </a:pPr>
            <a:r>
              <a:rPr lang="it-IT" sz="2400" b="1" smtClean="0"/>
              <a:t>NELLE SOCIETÀ PARTECIPATE:</a:t>
            </a:r>
          </a:p>
          <a:p>
            <a:pPr algn="ctr" eaLnBrk="1" hangingPunct="1">
              <a:buFont typeface="Arial" charset="0"/>
              <a:buNone/>
            </a:pPr>
            <a:r>
              <a:rPr lang="it-IT" sz="2400" b="1" smtClean="0"/>
              <a:t>GLI INDIRIZZI E I CONTROLLI DELL’ENTE</a:t>
            </a:r>
          </a:p>
        </p:txBody>
      </p:sp>
      <p:sp>
        <p:nvSpPr>
          <p:cNvPr id="5" name="Segnaposto numero diapositiva 4"/>
          <p:cNvSpPr>
            <a:spLocks noGrp="1"/>
          </p:cNvSpPr>
          <p:nvPr>
            <p:ph type="sldNum" sz="quarter" idx="12"/>
          </p:nvPr>
        </p:nvSpPr>
        <p:spPr/>
        <p:txBody>
          <a:bodyPr/>
          <a:lstStyle/>
          <a:p>
            <a:fld id="{B007B441-5312-499D-93C3-6E37886527FA}" type="slidenum">
              <a:rPr lang="it-IT" smtClean="0"/>
              <a:pPr/>
              <a:t>81</a:t>
            </a:fld>
            <a:endParaRPr lang="it-IT"/>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olo 1"/>
          <p:cNvSpPr>
            <a:spLocks noGrp="1"/>
          </p:cNvSpPr>
          <p:nvPr>
            <p:ph type="title"/>
          </p:nvPr>
        </p:nvSpPr>
        <p:spPr>
          <a:xfrm>
            <a:off x="457200" y="274638"/>
            <a:ext cx="8229600" cy="778098"/>
          </a:xfrm>
        </p:spPr>
        <p:txBody>
          <a:bodyPr>
            <a:normAutofit/>
          </a:bodyPr>
          <a:lstStyle/>
          <a:p>
            <a:pPr eaLnBrk="1" hangingPunct="1"/>
            <a:r>
              <a:rPr lang="it-IT" sz="2000" b="1" dirty="0" smtClean="0"/>
              <a:t>I VINCOLI PER LE ASSUNZIONI: </a:t>
            </a:r>
            <a:br>
              <a:rPr lang="it-IT" sz="2000" b="1" dirty="0" smtClean="0"/>
            </a:br>
            <a:r>
              <a:rPr lang="it-IT" sz="2000" b="1" dirty="0" smtClean="0"/>
              <a:t>L’EVOLUZIONE NORMATIVA</a:t>
            </a:r>
          </a:p>
        </p:txBody>
      </p:sp>
      <p:sp>
        <p:nvSpPr>
          <p:cNvPr id="3" name="Segnaposto contenuto 2"/>
          <p:cNvSpPr>
            <a:spLocks noGrp="1"/>
          </p:cNvSpPr>
          <p:nvPr>
            <p:ph idx="1"/>
          </p:nvPr>
        </p:nvSpPr>
        <p:spPr>
          <a:xfrm>
            <a:off x="457200" y="1484313"/>
            <a:ext cx="8229600" cy="4641850"/>
          </a:xfrm>
        </p:spPr>
        <p:txBody>
          <a:bodyPr rtlCol="0" anchor="ctr">
            <a:noAutofit/>
          </a:bodyPr>
          <a:lstStyle/>
          <a:p>
            <a:pPr algn="just" eaLnBrk="1" fontAlgn="auto" hangingPunct="1">
              <a:lnSpc>
                <a:spcPct val="90000"/>
              </a:lnSpc>
              <a:spcBef>
                <a:spcPts val="0"/>
              </a:spcBef>
              <a:spcAft>
                <a:spcPts val="600"/>
              </a:spcAft>
              <a:buFont typeface="Wingdings" pitchFamily="2" charset="2"/>
              <a:buChar char="Ø"/>
              <a:defRPr/>
            </a:pPr>
            <a:r>
              <a:rPr lang="it-IT" sz="2400" dirty="0" smtClean="0"/>
              <a:t>Storicamente, l’assunzione del personale presso le </a:t>
            </a:r>
            <a:r>
              <a:rPr lang="it-IT" sz="2400" i="1" dirty="0" smtClean="0"/>
              <a:t>ex </a:t>
            </a:r>
            <a:r>
              <a:rPr lang="it-IT" sz="2400" dirty="0" smtClean="0"/>
              <a:t>aziende municipalizzate era disciplinata dai regolamenti speciali, che nella totalità dei casi prevedevano l’obbligo del concorso pubblico  </a:t>
            </a:r>
          </a:p>
          <a:p>
            <a:pPr algn="just" eaLnBrk="1" fontAlgn="auto" hangingPunct="1">
              <a:lnSpc>
                <a:spcPct val="90000"/>
              </a:lnSpc>
              <a:spcBef>
                <a:spcPts val="0"/>
              </a:spcBef>
              <a:spcAft>
                <a:spcPts val="600"/>
              </a:spcAft>
              <a:buFont typeface="Wingdings" pitchFamily="2" charset="2"/>
              <a:buChar char="Ø"/>
              <a:defRPr/>
            </a:pPr>
            <a:r>
              <a:rPr lang="it-IT" sz="2400" dirty="0" smtClean="0"/>
              <a:t>Dalla metà degli anni ’90, in mancanza di norme specifiche e stante la natura privatistica del rapporto di impiego, dottrina e giurisprudenza sostenevano la valutazione discrezionale dell’idoneità dei candidati a ricoprire i ruoli vacanti negli organici delle società partecipate  </a:t>
            </a:r>
          </a:p>
          <a:p>
            <a:pPr algn="just" eaLnBrk="1" fontAlgn="auto" hangingPunct="1">
              <a:lnSpc>
                <a:spcPct val="90000"/>
              </a:lnSpc>
              <a:spcAft>
                <a:spcPts val="0"/>
              </a:spcAft>
              <a:buFont typeface="Wingdings" pitchFamily="2" charset="2"/>
              <a:buChar char="Ø"/>
              <a:defRPr/>
            </a:pPr>
            <a:r>
              <a:rPr lang="it-IT" sz="2400" dirty="0" smtClean="0"/>
              <a:t>Il </a:t>
            </a:r>
            <a:r>
              <a:rPr lang="it-IT" sz="2400" dirty="0" err="1" smtClean="0"/>
              <a:t>DL</a:t>
            </a:r>
            <a:r>
              <a:rPr lang="it-IT" sz="2400" dirty="0" smtClean="0"/>
              <a:t> 25 giugno 2008, n. 112 (</a:t>
            </a:r>
            <a:r>
              <a:rPr lang="it-IT" sz="2400" dirty="0" err="1" smtClean="0"/>
              <a:t>conv</a:t>
            </a:r>
            <a:r>
              <a:rPr lang="it-IT" sz="2400" dirty="0" smtClean="0"/>
              <a:t>. con L. 6 agosto 2008, n. 133) introduce per la prima volta specifici obblighi in materia di selezione del personale presso le società partecipate</a:t>
            </a:r>
          </a:p>
        </p:txBody>
      </p:sp>
      <p:sp>
        <p:nvSpPr>
          <p:cNvPr id="6" name="Segnaposto numero diapositiva 5"/>
          <p:cNvSpPr>
            <a:spLocks noGrp="1"/>
          </p:cNvSpPr>
          <p:nvPr>
            <p:ph type="sldNum" sz="quarter" idx="12"/>
          </p:nvPr>
        </p:nvSpPr>
        <p:spPr/>
        <p:txBody>
          <a:bodyPr/>
          <a:lstStyle/>
          <a:p>
            <a:fld id="{B007B441-5312-499D-93C3-6E37886527FA}" type="slidenum">
              <a:rPr lang="it-IT" smtClean="0"/>
              <a:pPr/>
              <a:t>82</a:t>
            </a:fld>
            <a:endParaRPr lang="it-IT"/>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olo 1"/>
          <p:cNvSpPr>
            <a:spLocks noGrp="1"/>
          </p:cNvSpPr>
          <p:nvPr>
            <p:ph type="title"/>
          </p:nvPr>
        </p:nvSpPr>
        <p:spPr>
          <a:xfrm>
            <a:off x="457200" y="188913"/>
            <a:ext cx="8229600" cy="576262"/>
          </a:xfrm>
        </p:spPr>
        <p:txBody>
          <a:bodyPr>
            <a:normAutofit/>
          </a:bodyPr>
          <a:lstStyle/>
          <a:p>
            <a:pPr eaLnBrk="1" hangingPunct="1"/>
            <a:r>
              <a:rPr lang="it-IT" sz="2000" b="1" dirty="0" smtClean="0"/>
              <a:t>I VINCOLI PER LE SOCIETÀ IN HOUSE</a:t>
            </a:r>
          </a:p>
        </p:txBody>
      </p:sp>
      <p:sp>
        <p:nvSpPr>
          <p:cNvPr id="56323" name="Segnaposto contenuto 2"/>
          <p:cNvSpPr>
            <a:spLocks noGrp="1"/>
          </p:cNvSpPr>
          <p:nvPr>
            <p:ph idx="1"/>
          </p:nvPr>
        </p:nvSpPr>
        <p:spPr>
          <a:xfrm>
            <a:off x="468313" y="908050"/>
            <a:ext cx="8218487" cy="5473700"/>
          </a:xfrm>
        </p:spPr>
        <p:txBody>
          <a:bodyPr anchor="ctr"/>
          <a:lstStyle/>
          <a:p>
            <a:pPr algn="ctr" eaLnBrk="1" hangingPunct="1">
              <a:lnSpc>
                <a:spcPct val="80000"/>
              </a:lnSpc>
              <a:spcBef>
                <a:spcPct val="0"/>
              </a:spcBef>
              <a:buFont typeface="Arial" charset="0"/>
              <a:buNone/>
            </a:pPr>
            <a:r>
              <a:rPr lang="it-IT" sz="2000" b="1" smtClean="0"/>
              <a:t>	L’Art. 3 </a:t>
            </a:r>
            <a:r>
              <a:rPr lang="it-IT" sz="2000" b="1" i="1" smtClean="0"/>
              <a:t>bis, </a:t>
            </a:r>
            <a:r>
              <a:rPr lang="it-IT" sz="2000" b="1" smtClean="0"/>
              <a:t>comma 6, del DL n. 138/2011</a:t>
            </a:r>
          </a:p>
          <a:p>
            <a:pPr algn="ctr" eaLnBrk="1" hangingPunct="1">
              <a:lnSpc>
                <a:spcPct val="80000"/>
              </a:lnSpc>
              <a:spcBef>
                <a:spcPct val="0"/>
              </a:spcBef>
              <a:spcAft>
                <a:spcPts val="1200"/>
              </a:spcAft>
              <a:buFont typeface="Arial" charset="0"/>
              <a:buNone/>
            </a:pPr>
            <a:r>
              <a:rPr lang="it-IT" sz="2000" b="1" smtClean="0"/>
              <a:t> </a:t>
            </a:r>
            <a:r>
              <a:rPr lang="it-IT" sz="2000" smtClean="0"/>
              <a:t>(introdotto dall’art. 25, comma 1, lett. a] del DL 24 gennaio 2012, n. 1)</a:t>
            </a:r>
          </a:p>
          <a:p>
            <a:pPr algn="ctr" eaLnBrk="1" hangingPunct="1">
              <a:lnSpc>
                <a:spcPct val="80000"/>
              </a:lnSpc>
              <a:spcBef>
                <a:spcPct val="0"/>
              </a:spcBef>
              <a:spcAft>
                <a:spcPts val="600"/>
              </a:spcAft>
              <a:buFont typeface="Arial" charset="0"/>
              <a:buNone/>
            </a:pPr>
            <a:r>
              <a:rPr lang="it-IT" sz="2000" b="1" smtClean="0"/>
              <a:t>Il testo in vigore fino al 31 dicembre 2013 </a:t>
            </a:r>
          </a:p>
          <a:p>
            <a:pPr algn="just" eaLnBrk="1" hangingPunct="1">
              <a:lnSpc>
                <a:spcPct val="80000"/>
              </a:lnSpc>
              <a:spcBef>
                <a:spcPct val="0"/>
              </a:spcBef>
              <a:spcAft>
                <a:spcPts val="600"/>
              </a:spcAft>
              <a:buFont typeface="Wingdings" pitchFamily="2" charset="2"/>
              <a:buChar char="Ø"/>
            </a:pPr>
            <a:r>
              <a:rPr lang="it-IT" sz="2000" i="1" smtClean="0"/>
              <a:t>“6. Le società affidatarie in house (…) adottano, con propri provvedimenti, criteri e modalità per il reclutamento del personale e per il conferimento degli incarichi nel rispetto dei principi di cui al comma 3 dell'articolo 35 del decreto legislativo 30 marzo 2001, n. 165, </a:t>
            </a:r>
            <a:r>
              <a:rPr lang="it-IT" sz="2000" i="1" u="sng" smtClean="0"/>
              <a:t>nonché delle disposizioni che stabiliscono a carico degli Enti locali divieti o limitazioni alle assunzioni di personale, contenimento degli oneri contrattuali e delle altre voci di natura retributiva o indennitarie e per le consulenze anche degli amministratori”</a:t>
            </a:r>
            <a:r>
              <a:rPr lang="it-IT" sz="2000" i="1" smtClean="0"/>
              <a:t> </a:t>
            </a:r>
            <a:endParaRPr lang="it-IT" sz="2000" b="1" i="1" smtClean="0"/>
          </a:p>
          <a:p>
            <a:pPr algn="ctr" eaLnBrk="1" hangingPunct="1">
              <a:lnSpc>
                <a:spcPct val="80000"/>
              </a:lnSpc>
              <a:spcBef>
                <a:spcPct val="0"/>
              </a:spcBef>
              <a:spcAft>
                <a:spcPts val="600"/>
              </a:spcAft>
              <a:buFont typeface="Arial" charset="0"/>
              <a:buNone/>
            </a:pPr>
            <a:r>
              <a:rPr lang="it-IT" sz="2000" b="1" smtClean="0"/>
              <a:t>Il testo in vigore dal 1 gennaio 2014 </a:t>
            </a:r>
          </a:p>
          <a:p>
            <a:pPr algn="just" eaLnBrk="1" hangingPunct="1">
              <a:lnSpc>
                <a:spcPct val="80000"/>
              </a:lnSpc>
              <a:spcBef>
                <a:spcPct val="0"/>
              </a:spcBef>
              <a:spcAft>
                <a:spcPts val="600"/>
              </a:spcAft>
              <a:buFont typeface="Wingdings" pitchFamily="2" charset="2"/>
              <a:buChar char="Ø"/>
            </a:pPr>
            <a:r>
              <a:rPr lang="it-IT" sz="2000" i="1" smtClean="0"/>
              <a:t>“6. Le società affidatarie in house […] adottano, con propri provvedimenti, criteri e modalità per il reclutamento del personale e per il conferimento degli incarichi nel rispetto dei principi di cui al comma 3 dell’articolo 35 del decreto legislativo 30 marzo 2001, n. 165, </a:t>
            </a:r>
            <a:r>
              <a:rPr lang="it-IT" sz="2000" b="1" i="1" smtClean="0"/>
              <a:t>nonché i vincoli assunzionali e di contenimento delle politiche retributive stabiliti dall'ente locale controllante ai sensi dell'articolo 18, comma 2-bis, del decreto-legge n. 112 del 2008”</a:t>
            </a:r>
            <a:endParaRPr lang="it-IT" sz="2000" b="1" smtClean="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83</a:t>
            </a:fld>
            <a:endParaRPr lang="it-IT"/>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olo 1"/>
          <p:cNvSpPr>
            <a:spLocks noGrp="1"/>
          </p:cNvSpPr>
          <p:nvPr>
            <p:ph type="title"/>
          </p:nvPr>
        </p:nvSpPr>
        <p:spPr>
          <a:xfrm>
            <a:off x="457200" y="274638"/>
            <a:ext cx="8229600" cy="850106"/>
          </a:xfrm>
        </p:spPr>
        <p:txBody>
          <a:bodyPr>
            <a:normAutofit/>
          </a:bodyPr>
          <a:lstStyle/>
          <a:p>
            <a:pPr eaLnBrk="1" hangingPunct="1"/>
            <a:r>
              <a:rPr lang="it-IT" sz="2000" b="1" dirty="0" smtClean="0"/>
              <a:t>IL REGIME DIFFERENZIATO </a:t>
            </a:r>
            <a:br>
              <a:rPr lang="it-IT" sz="2000" b="1" dirty="0" smtClean="0"/>
            </a:br>
            <a:r>
              <a:rPr lang="it-IT" sz="2000" b="1" dirty="0" smtClean="0"/>
              <a:t>PER LE ASSUNZIONI DEL PERSONALE </a:t>
            </a:r>
          </a:p>
        </p:txBody>
      </p:sp>
      <p:sp>
        <p:nvSpPr>
          <p:cNvPr id="3" name="Segnaposto contenuto 2"/>
          <p:cNvSpPr>
            <a:spLocks noGrp="1"/>
          </p:cNvSpPr>
          <p:nvPr>
            <p:ph idx="1"/>
          </p:nvPr>
        </p:nvSpPr>
        <p:spPr>
          <a:xfrm>
            <a:off x="457200" y="1484313"/>
            <a:ext cx="8229600" cy="4641850"/>
          </a:xfrm>
        </p:spPr>
        <p:txBody>
          <a:bodyPr rtlCol="0" anchor="ctr">
            <a:normAutofit fontScale="70000" lnSpcReduction="20000"/>
          </a:bodyPr>
          <a:lstStyle/>
          <a:p>
            <a:pPr algn="just" eaLnBrk="1" fontAlgn="auto" hangingPunct="1">
              <a:spcBef>
                <a:spcPts val="0"/>
              </a:spcBef>
              <a:spcAft>
                <a:spcPts val="1200"/>
              </a:spcAft>
              <a:buFont typeface="Wingdings" pitchFamily="2" charset="2"/>
              <a:buChar char="Ø"/>
              <a:defRPr/>
            </a:pPr>
            <a:r>
              <a:rPr lang="it-IT" b="1" dirty="0" smtClean="0"/>
              <a:t>L’art. 18 del </a:t>
            </a:r>
            <a:r>
              <a:rPr lang="it-IT" b="1" dirty="0" err="1" smtClean="0"/>
              <a:t>DL</a:t>
            </a:r>
            <a:r>
              <a:rPr lang="it-IT" b="1" dirty="0" smtClean="0"/>
              <a:t> 25 giugno 2008, n. 112, </a:t>
            </a:r>
            <a:r>
              <a:rPr lang="it-IT" dirty="0" smtClean="0"/>
              <a:t>introduce una disciplina differenziata a seconda della tipologia di società partecipata: </a:t>
            </a:r>
          </a:p>
          <a:p>
            <a:pPr algn="just" eaLnBrk="1" fontAlgn="auto" hangingPunct="1">
              <a:spcAft>
                <a:spcPts val="0"/>
              </a:spcAft>
              <a:buFont typeface="Wingdings" pitchFamily="2" charset="2"/>
              <a:buChar char="q"/>
              <a:defRPr/>
            </a:pPr>
            <a:r>
              <a:rPr lang="it-IT" i="1" dirty="0" smtClean="0"/>
              <a:t>1. (…) </a:t>
            </a:r>
            <a:r>
              <a:rPr lang="it-IT" i="1" u="sng" dirty="0" smtClean="0"/>
              <a:t>le società che gestiscono servizi pubblici locali a totale partecipazione pubblica </a:t>
            </a:r>
            <a:r>
              <a:rPr lang="it-IT" i="1" dirty="0" smtClean="0"/>
              <a:t>adottano, con propri provvedimenti, criteri e modalità per il reclutamento del personale e per il conferimento degli incarichi nel rispetto dei principi di cui al comma 3 dell’art. 35 del decreto legislativo 30 marzo 2001, n. 165 </a:t>
            </a:r>
            <a:endParaRPr lang="it-IT" dirty="0" smtClean="0"/>
          </a:p>
          <a:p>
            <a:pPr algn="just" eaLnBrk="1" fontAlgn="auto" hangingPunct="1">
              <a:spcAft>
                <a:spcPts val="0"/>
              </a:spcAft>
              <a:buFont typeface="Wingdings" pitchFamily="2" charset="2"/>
              <a:buChar char="q"/>
              <a:defRPr/>
            </a:pPr>
            <a:r>
              <a:rPr lang="it-IT" sz="3100" i="1" dirty="0" smtClean="0"/>
              <a:t>2. </a:t>
            </a:r>
            <a:r>
              <a:rPr lang="it-IT" sz="3100" i="1" u="sng" dirty="0" smtClean="0"/>
              <a:t>Le altre società a partecipazione pubblica totale o di controllo </a:t>
            </a:r>
            <a:r>
              <a:rPr lang="it-IT" sz="3100" i="1" dirty="0" smtClean="0"/>
              <a:t>adottano, con propri provvedimenti, criteri e modalità per il reclutamento del personale e per il conferimento degli incarichi nel rispetto dei principi, anche di derivazione comunitaria, di trasparenza, pubblicità e imparzialità. </a:t>
            </a:r>
          </a:p>
          <a:p>
            <a:pPr algn="just" eaLnBrk="1" fontAlgn="auto" hangingPunct="1">
              <a:spcAft>
                <a:spcPts val="0"/>
              </a:spcAft>
              <a:buFont typeface="Wingdings" pitchFamily="2" charset="2"/>
              <a:buChar char="q"/>
              <a:defRPr/>
            </a:pPr>
            <a:r>
              <a:rPr lang="it-IT" sz="3100" i="1" dirty="0" smtClean="0"/>
              <a:t>3. Le disposizioni di cui al presente articolo non si applicano alle </a:t>
            </a:r>
            <a:r>
              <a:rPr lang="it-IT" sz="3100" i="1" u="sng" dirty="0" smtClean="0"/>
              <a:t>società quotate su mercati regolamentati</a:t>
            </a:r>
          </a:p>
        </p:txBody>
      </p:sp>
      <p:sp>
        <p:nvSpPr>
          <p:cNvPr id="6" name="Segnaposto numero diapositiva 5"/>
          <p:cNvSpPr>
            <a:spLocks noGrp="1"/>
          </p:cNvSpPr>
          <p:nvPr>
            <p:ph type="sldNum" sz="quarter" idx="12"/>
          </p:nvPr>
        </p:nvSpPr>
        <p:spPr/>
        <p:txBody>
          <a:bodyPr/>
          <a:lstStyle/>
          <a:p>
            <a:fld id="{B007B441-5312-499D-93C3-6E37886527FA}" type="slidenum">
              <a:rPr lang="it-IT" smtClean="0"/>
              <a:pPr/>
              <a:t>84</a:t>
            </a:fld>
            <a:endParaRPr lang="it-IT"/>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792435"/>
          </a:xfrm>
        </p:spPr>
        <p:txBody>
          <a:bodyPr rtlCol="0">
            <a:normAutofit/>
          </a:bodyPr>
          <a:lstStyle/>
          <a:p>
            <a:pPr eaLnBrk="1" fontAlgn="auto" hangingPunct="1">
              <a:spcAft>
                <a:spcPts val="0"/>
              </a:spcAft>
              <a:defRPr/>
            </a:pPr>
            <a:r>
              <a:rPr lang="it-IT" sz="2000" b="1" dirty="0" smtClean="0"/>
              <a:t>ART. 18, COMMA 2-BIS DEL </a:t>
            </a:r>
            <a:r>
              <a:rPr lang="it-IT" sz="2000" b="1" dirty="0" err="1" smtClean="0"/>
              <a:t>DL</a:t>
            </a:r>
            <a:r>
              <a:rPr lang="it-IT" sz="2000" b="1" dirty="0" smtClean="0"/>
              <a:t> 112/2008</a:t>
            </a:r>
            <a:br>
              <a:rPr lang="it-IT" sz="2000" b="1" dirty="0" smtClean="0"/>
            </a:br>
            <a:r>
              <a:rPr lang="it-IT" sz="2000" b="1" dirty="0" smtClean="0"/>
              <a:t>(PRIMA E DOPO IL </a:t>
            </a:r>
            <a:r>
              <a:rPr lang="it-IT" sz="2000" b="1" dirty="0" err="1" smtClean="0"/>
              <a:t>DL</a:t>
            </a:r>
            <a:r>
              <a:rPr lang="it-IT" sz="2000" b="1" dirty="0" smtClean="0"/>
              <a:t> 66/2014 E IL </a:t>
            </a:r>
            <a:r>
              <a:rPr lang="it-IT" sz="2000" b="1" dirty="0" err="1" smtClean="0"/>
              <a:t>DL</a:t>
            </a:r>
            <a:r>
              <a:rPr lang="it-IT" sz="2000" b="1" dirty="0" smtClean="0"/>
              <a:t> 90/2014)</a:t>
            </a:r>
            <a:endParaRPr lang="it-IT" sz="2000" b="1" dirty="0"/>
          </a:p>
        </p:txBody>
      </p:sp>
      <p:sp>
        <p:nvSpPr>
          <p:cNvPr id="3" name="Segnaposto contenuto 2"/>
          <p:cNvSpPr>
            <a:spLocks noGrp="1"/>
          </p:cNvSpPr>
          <p:nvPr>
            <p:ph sz="half" idx="1"/>
          </p:nvPr>
        </p:nvSpPr>
        <p:spPr>
          <a:xfrm>
            <a:off x="457200" y="1341438"/>
            <a:ext cx="4038600" cy="4784725"/>
          </a:xfrm>
        </p:spPr>
        <p:txBody>
          <a:bodyPr rtlCol="0">
            <a:normAutofit fontScale="77500" lnSpcReduction="20000"/>
          </a:bodyPr>
          <a:lstStyle/>
          <a:p>
            <a:pPr eaLnBrk="1" fontAlgn="auto" hangingPunct="1">
              <a:spcAft>
                <a:spcPts val="0"/>
              </a:spcAft>
              <a:buFont typeface="Wingdings" pitchFamily="2" charset="2"/>
              <a:buChar char="Ø"/>
              <a:defRPr/>
            </a:pPr>
            <a:r>
              <a:rPr lang="it-IT" dirty="0" smtClean="0"/>
              <a:t>I divieti o limitazioni alle assunzioni di personale per gli Enti locali si applicano anche alle aziende speciali, alle istituzioni e alle società in house</a:t>
            </a:r>
          </a:p>
          <a:p>
            <a:pPr eaLnBrk="1" fontAlgn="auto" hangingPunct="1">
              <a:spcAft>
                <a:spcPts val="0"/>
              </a:spcAft>
              <a:buFont typeface="Wingdings" pitchFamily="2" charset="2"/>
              <a:buChar char="Ø"/>
              <a:defRPr/>
            </a:pPr>
            <a:r>
              <a:rPr lang="it-IT" dirty="0" smtClean="0"/>
              <a:t>Si applicano, altresì, gli obblighi di contenimento degli oneri contrattuali e delle altre voci di natura retributiva o </a:t>
            </a:r>
            <a:r>
              <a:rPr lang="it-IT" dirty="0" err="1" smtClean="0"/>
              <a:t>indennitaria</a:t>
            </a:r>
            <a:r>
              <a:rPr lang="it-IT" dirty="0" smtClean="0"/>
              <a:t> e per consulenze, attraverso misure di estensione al personale dei soggetti medesimi della vigente normativa in materia di vincoli alla retribuzione individuale e alla retribuzione accessoria</a:t>
            </a:r>
          </a:p>
          <a:p>
            <a:pPr eaLnBrk="1" fontAlgn="auto" hangingPunct="1">
              <a:spcAft>
                <a:spcPts val="0"/>
              </a:spcAft>
              <a:buFont typeface="Arial" pitchFamily="34" charset="0"/>
              <a:buChar char="•"/>
              <a:defRPr/>
            </a:pPr>
            <a:endParaRPr lang="it-IT" dirty="0"/>
          </a:p>
        </p:txBody>
      </p:sp>
      <p:sp>
        <p:nvSpPr>
          <p:cNvPr id="4" name="Segnaposto contenuto 3"/>
          <p:cNvSpPr>
            <a:spLocks noGrp="1"/>
          </p:cNvSpPr>
          <p:nvPr>
            <p:ph sz="half" idx="2"/>
          </p:nvPr>
        </p:nvSpPr>
        <p:spPr>
          <a:xfrm>
            <a:off x="4648200" y="1341438"/>
            <a:ext cx="4038600" cy="4784725"/>
          </a:xfrm>
        </p:spPr>
        <p:txBody>
          <a:bodyPr rtlCol="0">
            <a:normAutofit fontScale="77500" lnSpcReduction="20000"/>
          </a:bodyPr>
          <a:lstStyle/>
          <a:p>
            <a:pPr eaLnBrk="1" fontAlgn="auto" hangingPunct="1">
              <a:spcAft>
                <a:spcPts val="0"/>
              </a:spcAft>
              <a:buFont typeface="Wingdings" pitchFamily="2" charset="2"/>
              <a:buChar char="Ø"/>
              <a:defRPr/>
            </a:pPr>
            <a:r>
              <a:rPr lang="it-IT" dirty="0" smtClean="0"/>
              <a:t>Le aziende speciali, le istituzioni e le società a partecipazione pubblica locale totale o di controllo si attengono al </a:t>
            </a:r>
            <a:r>
              <a:rPr lang="it-IT" u="sng" dirty="0" smtClean="0"/>
              <a:t>principio di riduzione dei costi del personale, </a:t>
            </a:r>
            <a:r>
              <a:rPr lang="it-IT" dirty="0" smtClean="0"/>
              <a:t>attraverso il contenimento degli oneri contrattuali e delle assunzioni di personale </a:t>
            </a:r>
          </a:p>
          <a:p>
            <a:pPr eaLnBrk="1" fontAlgn="auto" hangingPunct="1">
              <a:spcAft>
                <a:spcPts val="0"/>
              </a:spcAft>
              <a:buFont typeface="Arial" pitchFamily="34" charset="0"/>
              <a:buNone/>
              <a:defRPr/>
            </a:pPr>
            <a:endParaRPr lang="it-IT" sz="2200" dirty="0" smtClean="0"/>
          </a:p>
        </p:txBody>
      </p:sp>
      <p:sp>
        <p:nvSpPr>
          <p:cNvPr id="7" name="Segnaposto numero diapositiva 6"/>
          <p:cNvSpPr>
            <a:spLocks noGrp="1"/>
          </p:cNvSpPr>
          <p:nvPr>
            <p:ph type="sldNum" sz="quarter" idx="12"/>
          </p:nvPr>
        </p:nvSpPr>
        <p:spPr/>
        <p:txBody>
          <a:bodyPr/>
          <a:lstStyle/>
          <a:p>
            <a:fld id="{B007B441-5312-499D-93C3-6E37886527FA}" type="slidenum">
              <a:rPr lang="it-IT" smtClean="0"/>
              <a:pPr/>
              <a:t>85</a:t>
            </a:fld>
            <a:endParaRPr lang="it-IT"/>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olo 1"/>
          <p:cNvSpPr>
            <a:spLocks noGrp="1"/>
          </p:cNvSpPr>
          <p:nvPr>
            <p:ph type="title"/>
          </p:nvPr>
        </p:nvSpPr>
        <p:spPr>
          <a:xfrm>
            <a:off x="457200" y="274638"/>
            <a:ext cx="8229600" cy="633412"/>
          </a:xfrm>
        </p:spPr>
        <p:txBody>
          <a:bodyPr>
            <a:noAutofit/>
          </a:bodyPr>
          <a:lstStyle/>
          <a:p>
            <a:pPr eaLnBrk="1" hangingPunct="1"/>
            <a:r>
              <a:rPr lang="it-IT" sz="2000" b="1" dirty="0" smtClean="0"/>
              <a:t>ART. 18, COMMA 2-BIS DEL </a:t>
            </a:r>
            <a:r>
              <a:rPr lang="it-IT" sz="2000" b="1" dirty="0" err="1" smtClean="0"/>
              <a:t>DL</a:t>
            </a:r>
            <a:r>
              <a:rPr lang="it-IT" sz="2000" b="1" dirty="0" smtClean="0"/>
              <a:t> 112/2008</a:t>
            </a:r>
            <a:br>
              <a:rPr lang="it-IT" sz="2000" b="1" dirty="0" smtClean="0"/>
            </a:br>
            <a:r>
              <a:rPr lang="it-IT" sz="2000" b="1" dirty="0" smtClean="0"/>
              <a:t>(PRIMA E DOPO IL </a:t>
            </a:r>
            <a:r>
              <a:rPr lang="it-IT" sz="2000" b="1" dirty="0" err="1" smtClean="0"/>
              <a:t>DL</a:t>
            </a:r>
            <a:r>
              <a:rPr lang="it-IT" sz="2000" b="1" dirty="0" smtClean="0"/>
              <a:t> 66/2014 E IL </a:t>
            </a:r>
            <a:r>
              <a:rPr lang="it-IT" sz="2000" b="1" dirty="0" err="1" smtClean="0"/>
              <a:t>DL</a:t>
            </a:r>
            <a:r>
              <a:rPr lang="it-IT" sz="2000" b="1" dirty="0" smtClean="0"/>
              <a:t> 90/2014)</a:t>
            </a:r>
            <a:endParaRPr lang="it-IT" sz="2000" dirty="0" smtClean="0"/>
          </a:p>
        </p:txBody>
      </p:sp>
      <p:sp>
        <p:nvSpPr>
          <p:cNvPr id="58371" name="Segnaposto contenuto 2"/>
          <p:cNvSpPr>
            <a:spLocks noGrp="1"/>
          </p:cNvSpPr>
          <p:nvPr>
            <p:ph sz="half" idx="1"/>
          </p:nvPr>
        </p:nvSpPr>
        <p:spPr>
          <a:xfrm>
            <a:off x="457200" y="1196753"/>
            <a:ext cx="3898900" cy="5184998"/>
          </a:xfrm>
        </p:spPr>
        <p:txBody>
          <a:bodyPr anchor="ctr">
            <a:normAutofit lnSpcReduction="10000"/>
          </a:bodyPr>
          <a:lstStyle/>
          <a:p>
            <a:pPr marL="273050" indent="-273050" eaLnBrk="1" hangingPunct="1">
              <a:lnSpc>
                <a:spcPct val="80000"/>
              </a:lnSpc>
              <a:spcBef>
                <a:spcPct val="0"/>
              </a:spcBef>
              <a:spcAft>
                <a:spcPts val="600"/>
              </a:spcAft>
              <a:buFont typeface="Wingdings" pitchFamily="2" charset="2"/>
              <a:buChar char="Ø"/>
            </a:pPr>
            <a:r>
              <a:rPr lang="it-IT" sz="2000" dirty="0" smtClean="0"/>
              <a:t>A tal fine l’Ente locale, con atto di indirizzo, definisce la concreta applicazione dei vincoli nella contrattazione di secondo livello, nel rispetto del CCNL </a:t>
            </a:r>
          </a:p>
          <a:p>
            <a:pPr marL="273050" indent="-273050" eaLnBrk="1" hangingPunct="1">
              <a:lnSpc>
                <a:spcPct val="80000"/>
              </a:lnSpc>
              <a:spcBef>
                <a:spcPct val="0"/>
              </a:spcBef>
              <a:spcAft>
                <a:spcPts val="600"/>
              </a:spcAft>
              <a:buFont typeface="Wingdings" pitchFamily="2" charset="2"/>
              <a:buChar char="Ø"/>
            </a:pPr>
            <a:r>
              <a:rPr lang="it-IT" sz="2000" dirty="0" smtClean="0"/>
              <a:t>Sono escluse le società che gestiscono SPL a rilevanza economica (con rinvio a indirizzi dell’Ente per modalità e applicazione dei vincoli)</a:t>
            </a:r>
          </a:p>
          <a:p>
            <a:pPr marL="273050" indent="-273050" eaLnBrk="1" hangingPunct="1">
              <a:lnSpc>
                <a:spcPct val="80000"/>
              </a:lnSpc>
              <a:spcBef>
                <a:spcPct val="0"/>
              </a:spcBef>
              <a:buFont typeface="Wingdings" pitchFamily="2" charset="2"/>
              <a:buChar char="Ø"/>
            </a:pPr>
            <a:r>
              <a:rPr lang="it-IT" sz="2000" dirty="0" smtClean="0"/>
              <a:t>Gli enti locali possono escludere dai vincoli, con motivata deliberazione, gli organismi che gestiscono servizi socio-assistenziali, culturali e alla persona (ex IPAB) e le farmacie, fermo l'obbligo di garantire il contenimento della spesa del personale</a:t>
            </a:r>
          </a:p>
        </p:txBody>
      </p:sp>
      <p:sp>
        <p:nvSpPr>
          <p:cNvPr id="58372" name="Segnaposto contenuto 3"/>
          <p:cNvSpPr>
            <a:spLocks noGrp="1"/>
          </p:cNvSpPr>
          <p:nvPr>
            <p:ph sz="half" idx="2"/>
          </p:nvPr>
        </p:nvSpPr>
        <p:spPr>
          <a:xfrm>
            <a:off x="4500563" y="1268413"/>
            <a:ext cx="4319587" cy="5145087"/>
          </a:xfrm>
        </p:spPr>
        <p:txBody>
          <a:bodyPr anchor="ctr">
            <a:normAutofit lnSpcReduction="10000"/>
          </a:bodyPr>
          <a:lstStyle/>
          <a:p>
            <a:pPr marL="273050" indent="-273050" eaLnBrk="1" hangingPunct="1">
              <a:lnSpc>
                <a:spcPct val="80000"/>
              </a:lnSpc>
              <a:spcBef>
                <a:spcPct val="0"/>
              </a:spcBef>
              <a:spcAft>
                <a:spcPts val="600"/>
              </a:spcAft>
              <a:buFont typeface="Wingdings" pitchFamily="2" charset="2"/>
              <a:buChar char="Ø"/>
            </a:pPr>
            <a:r>
              <a:rPr lang="it-IT" sz="2000" dirty="0" smtClean="0"/>
              <a:t>A tal fine l’Ente, con atto di indirizzo, definisce per tali organismi criteri e modalità di attuazione del principio di contenimento dei costi del personale, tenuto conto del settore d’intervento</a:t>
            </a:r>
          </a:p>
          <a:p>
            <a:pPr marL="273050" indent="-273050" eaLnBrk="1" hangingPunct="1">
              <a:lnSpc>
                <a:spcPct val="80000"/>
              </a:lnSpc>
              <a:spcBef>
                <a:spcPct val="0"/>
              </a:spcBef>
              <a:spcAft>
                <a:spcPts val="600"/>
              </a:spcAft>
              <a:buFont typeface="Wingdings" pitchFamily="2" charset="2"/>
              <a:buChar char="Ø"/>
            </a:pPr>
            <a:r>
              <a:rPr lang="it-IT" sz="2000" dirty="0" smtClean="0"/>
              <a:t>Le aziende speciali, le istituzioni e le società controllate recepiscono tali indirizzi e, nel caso del contenimento degli oneri contrattuali, ne danno attuazione in sede di contrattazione di 2° livello (</a:t>
            </a:r>
            <a:r>
              <a:rPr lang="it-IT" sz="2000" i="1" dirty="0" smtClean="0"/>
              <a:t>compatibilmente con il CCNL vigente al 1.1.2014 </a:t>
            </a:r>
            <a:r>
              <a:rPr lang="it-IT" sz="2000" dirty="0" smtClean="0"/>
              <a:t>– abrogato con </a:t>
            </a:r>
            <a:r>
              <a:rPr lang="it-IT" sz="2000" dirty="0" err="1" smtClean="0"/>
              <a:t>DL</a:t>
            </a:r>
            <a:r>
              <a:rPr lang="it-IT" sz="2000" dirty="0" smtClean="0"/>
              <a:t> 90/2014)</a:t>
            </a:r>
          </a:p>
          <a:p>
            <a:pPr marL="273050" indent="-273050" eaLnBrk="1" hangingPunct="1">
              <a:lnSpc>
                <a:spcPct val="80000"/>
              </a:lnSpc>
              <a:spcBef>
                <a:spcPct val="0"/>
              </a:spcBef>
              <a:buFont typeface="Wingdings" pitchFamily="2" charset="2"/>
              <a:buChar char="Ø"/>
            </a:pPr>
            <a:r>
              <a:rPr lang="it-IT" sz="2000" dirty="0" smtClean="0"/>
              <a:t>Le aziende speciali e le istituzioni che gestiscono servizi socio-assistenziali, culturali e alla persona (ex IPAB) e le farmacie sono esclusi dai vincoli, fermo restando “l’obbligo di mantenere un livello dei costi del personale coerente rispetto alla quantità di servizi erogati”</a:t>
            </a:r>
          </a:p>
        </p:txBody>
      </p:sp>
      <p:sp>
        <p:nvSpPr>
          <p:cNvPr id="7" name="Segnaposto numero diapositiva 6"/>
          <p:cNvSpPr>
            <a:spLocks noGrp="1"/>
          </p:cNvSpPr>
          <p:nvPr>
            <p:ph type="sldNum" sz="quarter" idx="12"/>
          </p:nvPr>
        </p:nvSpPr>
        <p:spPr/>
        <p:txBody>
          <a:bodyPr/>
          <a:lstStyle/>
          <a:p>
            <a:fld id="{B007B441-5312-499D-93C3-6E37886527FA}" type="slidenum">
              <a:rPr lang="it-IT" smtClean="0"/>
              <a:pPr/>
              <a:t>86</a:t>
            </a:fld>
            <a:endParaRPr lang="it-IT"/>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648072"/>
          </a:xfrm>
        </p:spPr>
        <p:txBody>
          <a:bodyPr rtlCol="0">
            <a:normAutofit fontScale="90000"/>
          </a:bodyPr>
          <a:lstStyle/>
          <a:p>
            <a:pPr eaLnBrk="1" fontAlgn="auto" hangingPunct="1">
              <a:spcAft>
                <a:spcPts val="0"/>
              </a:spcAft>
              <a:defRPr/>
            </a:pPr>
            <a:r>
              <a:rPr lang="it-IT" sz="2200" b="1" dirty="0" smtClean="0"/>
              <a:t/>
            </a:r>
            <a:br>
              <a:rPr lang="it-IT" sz="2200" b="1" dirty="0" smtClean="0"/>
            </a:br>
            <a:r>
              <a:rPr lang="it-IT" sz="2200" b="1" dirty="0" smtClean="0"/>
              <a:t>LA NOVELLA DELL’ART. 18, COMMA 2-BIS:</a:t>
            </a:r>
            <a:br>
              <a:rPr lang="it-IT" sz="2200" b="1" dirty="0" smtClean="0"/>
            </a:br>
            <a:r>
              <a:rPr lang="it-IT" sz="2200" b="1" dirty="0" smtClean="0"/>
              <a:t>SINTESI DEI CONTENUTI</a:t>
            </a:r>
            <a:br>
              <a:rPr lang="it-IT" sz="2200" b="1" dirty="0" smtClean="0"/>
            </a:br>
            <a:endParaRPr lang="it-IT" sz="2200" b="1" dirty="0"/>
          </a:p>
        </p:txBody>
      </p:sp>
      <p:sp>
        <p:nvSpPr>
          <p:cNvPr id="3" name="Segnaposto contenuto 2"/>
          <p:cNvSpPr>
            <a:spLocks noGrp="1"/>
          </p:cNvSpPr>
          <p:nvPr>
            <p:ph idx="1"/>
          </p:nvPr>
        </p:nvSpPr>
        <p:spPr>
          <a:xfrm>
            <a:off x="323850" y="836613"/>
            <a:ext cx="8362950" cy="5616575"/>
          </a:xfrm>
        </p:spPr>
        <p:txBody>
          <a:bodyPr rtlCol="0" anchor="ctr">
            <a:normAutofit fontScale="62500" lnSpcReduction="20000"/>
          </a:bodyPr>
          <a:lstStyle/>
          <a:p>
            <a:pPr algn="just" eaLnBrk="1" fontAlgn="auto" hangingPunct="1">
              <a:spcBef>
                <a:spcPts val="0"/>
              </a:spcBef>
              <a:spcAft>
                <a:spcPts val="600"/>
              </a:spcAft>
              <a:buFont typeface="Wingdings" pitchFamily="2" charset="2"/>
              <a:buChar char="Ø"/>
              <a:defRPr/>
            </a:pPr>
            <a:r>
              <a:rPr lang="it-IT" dirty="0" smtClean="0"/>
              <a:t>Cadono  i divieti e i limiti alle assunzioni negli organismi partecipati, </a:t>
            </a:r>
            <a:r>
              <a:rPr lang="it-IT" u="sng" dirty="0" smtClean="0"/>
              <a:t>resta soltanto l’obbligo di attenersi al principio di riduzione dei costi del personale,</a:t>
            </a:r>
            <a:r>
              <a:rPr lang="it-IT" dirty="0" smtClean="0"/>
              <a:t> mediante il contenimento di oneri contrattuali e assunzioni del personale nelle aziende speciali,  istituzioni e società partecipate</a:t>
            </a:r>
          </a:p>
          <a:p>
            <a:pPr algn="just" eaLnBrk="1" fontAlgn="auto" hangingPunct="1">
              <a:spcBef>
                <a:spcPts val="0"/>
              </a:spcBef>
              <a:spcAft>
                <a:spcPts val="600"/>
              </a:spcAft>
              <a:buFont typeface="Wingdings" pitchFamily="2" charset="2"/>
              <a:buChar char="Ø"/>
              <a:defRPr/>
            </a:pPr>
            <a:r>
              <a:rPr lang="it-IT" dirty="0" smtClean="0"/>
              <a:t>Si ridefinisce la portata degli atti di indirizzo degli Enti soci, che dovranno assicurare l’ottemperanza al principio di cui sopra, tenuto conto del settore in cui ogni organismo opera</a:t>
            </a:r>
          </a:p>
          <a:p>
            <a:pPr algn="just" eaLnBrk="1" fontAlgn="auto" hangingPunct="1">
              <a:spcBef>
                <a:spcPts val="0"/>
              </a:spcBef>
              <a:spcAft>
                <a:spcPts val="600"/>
              </a:spcAft>
              <a:buFont typeface="Wingdings" pitchFamily="2" charset="2"/>
              <a:buChar char="Ø"/>
              <a:defRPr/>
            </a:pPr>
            <a:r>
              <a:rPr lang="it-IT" dirty="0" smtClean="0"/>
              <a:t>Emerge pertanto una maggiore discrezionalità degli Enti controllanti nella definizione delle misure di contenimento delle suddette spese del personale</a:t>
            </a:r>
          </a:p>
          <a:p>
            <a:pPr algn="just" eaLnBrk="1" fontAlgn="auto" hangingPunct="1">
              <a:spcBef>
                <a:spcPts val="0"/>
              </a:spcBef>
              <a:spcAft>
                <a:spcPts val="600"/>
              </a:spcAft>
              <a:buFont typeface="Wingdings" pitchFamily="2" charset="2"/>
              <a:buChar char="Ø"/>
              <a:defRPr/>
            </a:pPr>
            <a:r>
              <a:rPr lang="it-IT" u="sng" dirty="0" smtClean="0"/>
              <a:t>Il contenuto </a:t>
            </a:r>
            <a:r>
              <a:rPr lang="it-IT" u="sng" dirty="0" err="1" smtClean="0"/>
              <a:t>precettivo</a:t>
            </a:r>
            <a:r>
              <a:rPr lang="it-IT" u="sng" dirty="0" smtClean="0"/>
              <a:t> dell’art. 18, comma 2-bis si estende a tutte le società controllate</a:t>
            </a:r>
            <a:r>
              <a:rPr lang="it-IT" dirty="0" smtClean="0"/>
              <a:t> (anche non in house) e comprende anche le società per la gestione di SPL a rilievo economico (prima escluse)</a:t>
            </a:r>
          </a:p>
          <a:p>
            <a:pPr algn="just" eaLnBrk="1" fontAlgn="auto" hangingPunct="1">
              <a:spcBef>
                <a:spcPts val="0"/>
              </a:spcBef>
              <a:spcAft>
                <a:spcPts val="600"/>
              </a:spcAft>
              <a:buFont typeface="Wingdings" pitchFamily="2" charset="2"/>
              <a:buChar char="Ø"/>
              <a:defRPr/>
            </a:pPr>
            <a:r>
              <a:rPr lang="it-IT" dirty="0" smtClean="0"/>
              <a:t>Per le aziende speciali e le istituzioni che gestiscono servizi socio-assistenziali ed educativi, scolastici e per l'infanzia, culturali e alla persona (ex IPAB) e le farmacie la deroga ai limiti normativi non è più rimessa a una delibera motivata dell’Ente socio (v. </a:t>
            </a:r>
            <a:r>
              <a:rPr lang="it-IT" dirty="0" err="1" smtClean="0"/>
              <a:t>CdC</a:t>
            </a:r>
            <a:r>
              <a:rPr lang="it-IT" dirty="0" smtClean="0"/>
              <a:t>, sez. controllo Lombardia, delibera n. 202/2014), ma opera in automatico ex </a:t>
            </a:r>
            <a:r>
              <a:rPr lang="it-IT" dirty="0" err="1" smtClean="0"/>
              <a:t>lege</a:t>
            </a:r>
            <a:r>
              <a:rPr lang="it-IT" dirty="0" smtClean="0"/>
              <a:t>, ferma restando la “coerenza” della spesa del personale con la quantità dei servizi erogati</a:t>
            </a:r>
          </a:p>
          <a:p>
            <a:pPr algn="just" eaLnBrk="1" fontAlgn="auto" hangingPunct="1">
              <a:spcBef>
                <a:spcPts val="0"/>
              </a:spcBef>
              <a:spcAft>
                <a:spcPts val="600"/>
              </a:spcAft>
              <a:buFont typeface="Wingdings" pitchFamily="2" charset="2"/>
              <a:buChar char="Ø"/>
              <a:defRPr/>
            </a:pPr>
            <a:r>
              <a:rPr lang="it-IT" dirty="0" smtClean="0"/>
              <a:t>Per le aziende speciali </a:t>
            </a:r>
            <a:r>
              <a:rPr lang="it-IT" dirty="0" err="1" smtClean="0"/>
              <a:t>multiservizi</a:t>
            </a:r>
            <a:r>
              <a:rPr lang="it-IT" dirty="0" smtClean="0"/>
              <a:t> l’esenzione vale se l’incidenza del fatturato dei servizi esclusi supera il 50 % del valore della produzione</a:t>
            </a:r>
          </a:p>
        </p:txBody>
      </p:sp>
      <p:sp>
        <p:nvSpPr>
          <p:cNvPr id="6" name="Segnaposto numero diapositiva 5"/>
          <p:cNvSpPr>
            <a:spLocks noGrp="1"/>
          </p:cNvSpPr>
          <p:nvPr>
            <p:ph type="sldNum" sz="quarter" idx="12"/>
          </p:nvPr>
        </p:nvSpPr>
        <p:spPr/>
        <p:txBody>
          <a:bodyPr/>
          <a:lstStyle/>
          <a:p>
            <a:fld id="{B007B441-5312-499D-93C3-6E37886527FA}" type="slidenum">
              <a:rPr lang="it-IT" smtClean="0"/>
              <a:pPr/>
              <a:t>87</a:t>
            </a:fld>
            <a:endParaRPr lang="it-IT"/>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504056"/>
          </a:xfrm>
        </p:spPr>
        <p:txBody>
          <a:bodyPr>
            <a:normAutofit/>
          </a:bodyPr>
          <a:lstStyle/>
          <a:p>
            <a:r>
              <a:rPr lang="it-IT" sz="2000" b="1" dirty="0" smtClean="0"/>
              <a:t>CDC, </a:t>
            </a:r>
            <a:r>
              <a:rPr lang="it-IT" sz="2000" b="1" dirty="0" err="1" smtClean="0"/>
              <a:t>SEZ</a:t>
            </a:r>
            <a:r>
              <a:rPr lang="it-IT" sz="2000" b="1" dirty="0" smtClean="0"/>
              <a:t>. CONTROLLO LIGURIA, DELIBERA N. 55/2014/PAR</a:t>
            </a:r>
            <a:endParaRPr lang="it-IT" sz="2000" b="1" dirty="0"/>
          </a:p>
        </p:txBody>
      </p:sp>
      <p:sp>
        <p:nvSpPr>
          <p:cNvPr id="3" name="Segnaposto contenuto 2"/>
          <p:cNvSpPr>
            <a:spLocks noGrp="1"/>
          </p:cNvSpPr>
          <p:nvPr>
            <p:ph idx="1"/>
          </p:nvPr>
        </p:nvSpPr>
        <p:spPr>
          <a:xfrm>
            <a:off x="323528" y="836712"/>
            <a:ext cx="8363272" cy="5544616"/>
          </a:xfrm>
        </p:spPr>
        <p:txBody>
          <a:bodyPr anchor="ctr">
            <a:normAutofit lnSpcReduction="10000"/>
          </a:bodyPr>
          <a:lstStyle/>
          <a:p>
            <a:pPr marL="273050" indent="-273050" algn="just">
              <a:buFont typeface="Wingdings" pitchFamily="2" charset="2"/>
              <a:buChar char="Ø"/>
            </a:pPr>
            <a:r>
              <a:rPr lang="it-IT" sz="2000" dirty="0" smtClean="0"/>
              <a:t>Secondo l'art. 18, primo comma, del Dl 112/2008 le società pubbliche debbono adottare criteri e modalità per il reclutamento del personale e per il conferimento degli incarichi nel rispetto dei principi di cui al comma 3 dell'art. 35 del </a:t>
            </a:r>
            <a:r>
              <a:rPr lang="it-IT" sz="2000" dirty="0" err="1" smtClean="0"/>
              <a:t>Dlgs</a:t>
            </a:r>
            <a:r>
              <a:rPr lang="it-IT" sz="2000" dirty="0" smtClean="0"/>
              <a:t> 165/2001 (adeguata pubblicità delle selezioni, meccanismi di trasparenza, rispetto delle pari opportunità, commissioni composte da funzionari esperti)</a:t>
            </a:r>
          </a:p>
          <a:p>
            <a:pPr marL="273050" indent="-273050" algn="just">
              <a:buFont typeface="Wingdings" pitchFamily="2" charset="2"/>
              <a:buChar char="Ø"/>
            </a:pPr>
            <a:r>
              <a:rPr lang="it-IT" sz="2000" dirty="0" smtClean="0"/>
              <a:t>Pertanto, una società a totale partecipazione comunale che gestisce un servizio pubblico locale non può concludere un contratto di acquisto di azienda da cui derivi obbligatoriamente il passaggio automatico di dipendenti assunti dall'impresa alienante "in forma diretta",  e senza concorso</a:t>
            </a:r>
          </a:p>
          <a:p>
            <a:pPr marL="273050" indent="-273050" algn="just">
              <a:buFont typeface="Wingdings" pitchFamily="2" charset="2"/>
              <a:buChar char="Ø"/>
            </a:pPr>
            <a:r>
              <a:rPr lang="it-IT" sz="2000" dirty="0" smtClean="0"/>
              <a:t>Ai fini del contenimento degli oneri del personale, gli Enti locali sono tenuti a svolgere le proprie funzioni di indirizzo e coordinamento </a:t>
            </a:r>
            <a:r>
              <a:rPr lang="it-IT" sz="2000" u="sng" dirty="0" smtClean="0"/>
              <a:t>con distinto riferimento a ciascuna società controllata</a:t>
            </a:r>
            <a:r>
              <a:rPr lang="it-IT" sz="2000" dirty="0" smtClean="0"/>
              <a:t>, in considerazione delle peculiarità dei diversi settori in cui esse operano (art. 18, comma 2-bis)</a:t>
            </a:r>
          </a:p>
          <a:p>
            <a:pPr marL="273050" indent="-273050" algn="just">
              <a:buFont typeface="Wingdings" pitchFamily="2" charset="2"/>
              <a:buChar char="Ø"/>
            </a:pPr>
            <a:r>
              <a:rPr lang="it-IT" sz="2000" dirty="0" smtClean="0"/>
              <a:t> </a:t>
            </a:r>
            <a:r>
              <a:rPr lang="it-IT" sz="2000" u="sng" dirty="0" smtClean="0"/>
              <a:t>I Comuni, in tema di assunzioni, non possono limitarsi a fornire indicazioni generali </a:t>
            </a:r>
            <a:r>
              <a:rPr lang="it-IT" sz="2000" dirty="0" smtClean="0"/>
              <a:t>valevoli per tutte le società controllate, ma devono valutare i caratteri e le situazioni delle singole società, nonché elaborare criteri e modalità di gestione adeguati alle specificità di ciascuna di esse</a:t>
            </a:r>
            <a:endParaRPr lang="it-IT" sz="20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88</a:t>
            </a:fld>
            <a:endParaRPr lang="it-IT"/>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a:bodyPr>
          <a:lstStyle/>
          <a:p>
            <a:r>
              <a:rPr lang="it-IT" sz="2000" b="1" dirty="0" smtClean="0"/>
              <a:t>CDC, </a:t>
            </a:r>
            <a:r>
              <a:rPr lang="it-IT" sz="2000" b="1" dirty="0" err="1" smtClean="0"/>
              <a:t>SEZ</a:t>
            </a:r>
            <a:r>
              <a:rPr lang="it-IT" sz="2000" b="1" dirty="0" smtClean="0"/>
              <a:t>. CONTROLLO PUGLIA, DELIBERA N. 1/2015/PAR</a:t>
            </a:r>
            <a:endParaRPr lang="it-IT" sz="2000" b="1" dirty="0"/>
          </a:p>
        </p:txBody>
      </p:sp>
      <p:sp>
        <p:nvSpPr>
          <p:cNvPr id="3" name="Segnaposto contenuto 2"/>
          <p:cNvSpPr>
            <a:spLocks noGrp="1"/>
          </p:cNvSpPr>
          <p:nvPr>
            <p:ph idx="1"/>
          </p:nvPr>
        </p:nvSpPr>
        <p:spPr>
          <a:xfrm>
            <a:off x="457200" y="1052736"/>
            <a:ext cx="8229600" cy="5073427"/>
          </a:xfrm>
        </p:spPr>
        <p:txBody>
          <a:bodyPr anchor="ctr">
            <a:normAutofit fontScale="62500" lnSpcReduction="20000"/>
          </a:bodyPr>
          <a:lstStyle/>
          <a:p>
            <a:pPr algn="just">
              <a:buFont typeface="Wingdings" pitchFamily="2" charset="2"/>
              <a:buChar char="Ø"/>
            </a:pPr>
            <a:r>
              <a:rPr lang="it-IT" dirty="0" smtClean="0"/>
              <a:t>La PA ricorre a contratti di lavoro a tempo indeterminato per le esigenze di fabbisogno ordinario, mentre l’utilizzo del lavoro flessibile può aver luogo soltanto ”per rispondere ad esigenze di carattere esclusivamente temporaneo o eccezionale” (art. 36 del </a:t>
            </a:r>
            <a:r>
              <a:rPr lang="it-IT" dirty="0" err="1" smtClean="0"/>
              <a:t>dlgs</a:t>
            </a:r>
            <a:r>
              <a:rPr lang="it-IT" dirty="0" smtClean="0"/>
              <a:t> 165/2001)</a:t>
            </a:r>
          </a:p>
          <a:p>
            <a:pPr algn="just">
              <a:buFont typeface="Wingdings" pitchFamily="2" charset="2"/>
              <a:buChar char="Ø"/>
            </a:pPr>
            <a:r>
              <a:rPr lang="it-IT" dirty="0" smtClean="0"/>
              <a:t>L’art. 18, comma 2-bis del </a:t>
            </a:r>
            <a:r>
              <a:rPr lang="it-IT" dirty="0" err="1" smtClean="0"/>
              <a:t>DL</a:t>
            </a:r>
            <a:r>
              <a:rPr lang="it-IT" dirty="0" smtClean="0"/>
              <a:t> 112/2008 impone alle aziende speciali, alle istituzioni ed alle società a partecipazione pubblica totale o di controllo un obbligo generale di riduzione dei costi del personale da realizzarsi mediante il contenimento degli oneri contrattuali e delle assunzioni di personale negli organismi partecipati sulla base degli indirizzi degli Enti soci</a:t>
            </a:r>
          </a:p>
          <a:p>
            <a:pPr algn="just">
              <a:buFont typeface="Wingdings" pitchFamily="2" charset="2"/>
              <a:buChar char="Ø"/>
            </a:pPr>
            <a:r>
              <a:rPr lang="it-IT" dirty="0" smtClean="0"/>
              <a:t>Il riferimento normativo del comma 2 bis al contenimento delle assunzioni di personale assume carattere generale e quindi non può non ricomprendere anche le assunzioni a tempo determinato</a:t>
            </a:r>
          </a:p>
          <a:p>
            <a:pPr algn="just">
              <a:buFont typeface="Wingdings" pitchFamily="2" charset="2"/>
              <a:buChar char="Ø"/>
            </a:pPr>
            <a:r>
              <a:rPr lang="it-IT" dirty="0" smtClean="0"/>
              <a:t>Deve ritenersi principio generale dell’ordinamento il carattere temporaneo ed eccezionale del ricorso al lavoro flessibile, che pertanto deve trovare applicazione anche per gli organismi partecipati</a:t>
            </a:r>
          </a:p>
          <a:p>
            <a:pPr algn="just">
              <a:buFont typeface="Wingdings" pitchFamily="2" charset="2"/>
              <a:buChar char="Ø"/>
            </a:pPr>
            <a:r>
              <a:rPr lang="it-IT" dirty="0" smtClean="0"/>
              <a:t>Gli Enti controllanti non potranno  quindi ignorare, in sede di predisposizione dei predetti atti di indirizzo, i presupposti e le limitazioni in materia di ricorso al lavoro flessibile ed in particolare i requisiti di temporaneità ed eccezionalità</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89</a:t>
            </a:fld>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a:xfrm>
            <a:off x="457200" y="274638"/>
            <a:ext cx="8229600" cy="922337"/>
          </a:xfrm>
        </p:spPr>
        <p:txBody>
          <a:bodyPr/>
          <a:lstStyle/>
          <a:p>
            <a:pPr eaLnBrk="1" hangingPunct="1"/>
            <a:r>
              <a:rPr lang="it-IT" sz="2000" b="1" smtClean="0">
                <a:solidFill>
                  <a:srgbClr val="000000"/>
                </a:solidFill>
                <a:cs typeface="Times New Roman" pitchFamily="18" charset="0"/>
              </a:rPr>
              <a:t>IL LEGISLATORE FA RETROMARCIA: </a:t>
            </a:r>
            <a:br>
              <a:rPr lang="it-IT" sz="2000" b="1" smtClean="0">
                <a:solidFill>
                  <a:srgbClr val="000000"/>
                </a:solidFill>
                <a:cs typeface="Times New Roman" pitchFamily="18" charset="0"/>
              </a:rPr>
            </a:br>
            <a:r>
              <a:rPr lang="it-IT" sz="2000" b="1" smtClean="0">
                <a:solidFill>
                  <a:srgbClr val="000000"/>
                </a:solidFill>
                <a:cs typeface="Times New Roman" pitchFamily="18" charset="0"/>
              </a:rPr>
              <a:t>NASCE IL DISFAVORE VERSO LE SOCIETÀ PUBBLICHE</a:t>
            </a:r>
          </a:p>
        </p:txBody>
      </p:sp>
      <p:sp>
        <p:nvSpPr>
          <p:cNvPr id="55301" name="Rectangle 3"/>
          <p:cNvSpPr>
            <a:spLocks noGrp="1"/>
          </p:cNvSpPr>
          <p:nvPr>
            <p:ph idx="1"/>
          </p:nvPr>
        </p:nvSpPr>
        <p:spPr>
          <a:xfrm>
            <a:off x="395288" y="1268413"/>
            <a:ext cx="8137525" cy="4824412"/>
          </a:xfrm>
        </p:spPr>
        <p:txBody>
          <a:bodyPr rtlCol="0" anchor="ctr">
            <a:normAutofit fontScale="77500" lnSpcReduction="20000"/>
          </a:bodyPr>
          <a:lstStyle/>
          <a:p>
            <a:pPr marL="190500" indent="0" algn="just" defTabSz="1054100" eaLnBrk="1" fontAlgn="auto" hangingPunct="1">
              <a:spcBef>
                <a:spcPts val="0"/>
              </a:spcBef>
              <a:spcAft>
                <a:spcPts val="1200"/>
              </a:spcAft>
              <a:buFont typeface="Arial" pitchFamily="34" charset="0"/>
              <a:buNone/>
              <a:tabLst>
                <a:tab pos="190500" algn="l"/>
              </a:tabLst>
              <a:defRPr/>
            </a:pPr>
            <a:r>
              <a:rPr lang="it-IT" sz="2600" dirty="0" smtClean="0">
                <a:solidFill>
                  <a:srgbClr val="000000"/>
                </a:solidFill>
                <a:cs typeface="Times New Roman" pitchFamily="18" charset="0"/>
              </a:rPr>
              <a:t>Negli ultimi anni normativa sulle partecipate cambia rotta:</a:t>
            </a:r>
          </a:p>
          <a:p>
            <a:pPr marL="723900" lvl="1" indent="-368300" algn="just" defTabSz="1054100" eaLnBrk="1" fontAlgn="auto" hangingPunct="1">
              <a:spcBef>
                <a:spcPts val="0"/>
              </a:spcBef>
              <a:spcAft>
                <a:spcPts val="600"/>
              </a:spcAft>
              <a:buFont typeface="Wingdings" pitchFamily="2" charset="2"/>
              <a:buChar char="Ø"/>
              <a:tabLst>
                <a:tab pos="190500" algn="l"/>
              </a:tabLst>
              <a:defRPr/>
            </a:pPr>
            <a:r>
              <a:rPr lang="it-IT" sz="2600" dirty="0" smtClean="0">
                <a:solidFill>
                  <a:srgbClr val="000000"/>
                </a:solidFill>
                <a:cs typeface="Times New Roman" pitchFamily="18" charset="0"/>
              </a:rPr>
              <a:t>a seguito dei moniti della Corte dei Conti sulle esternalizzazioni</a:t>
            </a:r>
          </a:p>
          <a:p>
            <a:pPr marL="723900" lvl="1" indent="-368300" algn="just" defTabSz="1054100" eaLnBrk="1" fontAlgn="auto" hangingPunct="1">
              <a:spcBef>
                <a:spcPts val="0"/>
              </a:spcBef>
              <a:spcAft>
                <a:spcPts val="1200"/>
              </a:spcAft>
              <a:buFont typeface="Wingdings" pitchFamily="2" charset="2"/>
              <a:buChar char="Ø"/>
              <a:tabLst>
                <a:tab pos="190500" algn="l"/>
              </a:tabLst>
              <a:defRPr/>
            </a:pPr>
            <a:r>
              <a:rPr lang="it-IT" sz="2600" dirty="0" smtClean="0">
                <a:solidFill>
                  <a:srgbClr val="000000"/>
                </a:solidFill>
                <a:cs typeface="Times New Roman" pitchFamily="18" charset="0"/>
              </a:rPr>
              <a:t>per evitare che, in violazione dei principi del diritto comunitario, le società pubbliche costituiscano un fattore di distorsione della concorrenza, alterando la parità di condizioni tra gli operatori economici sul territorio</a:t>
            </a:r>
          </a:p>
          <a:p>
            <a:pPr marL="190500" indent="0" algn="just" defTabSz="1054100" eaLnBrk="1" fontAlgn="auto" hangingPunct="1">
              <a:spcBef>
                <a:spcPts val="0"/>
              </a:spcBef>
              <a:spcAft>
                <a:spcPts val="1200"/>
              </a:spcAft>
              <a:buFont typeface="Arial" pitchFamily="34" charset="0"/>
              <a:buNone/>
              <a:tabLst>
                <a:tab pos="190500" algn="l"/>
              </a:tabLst>
              <a:defRPr/>
            </a:pPr>
            <a:r>
              <a:rPr lang="it-IT" sz="2600" dirty="0" smtClean="0">
                <a:solidFill>
                  <a:srgbClr val="000000"/>
                </a:solidFill>
                <a:cs typeface="Times New Roman" pitchFamily="18" charset="0"/>
              </a:rPr>
              <a:t>Emerge così: </a:t>
            </a:r>
          </a:p>
          <a:p>
            <a:pPr marL="531813" indent="-341313" algn="just" defTabSz="1054100" eaLnBrk="1" fontAlgn="auto" hangingPunct="1">
              <a:spcAft>
                <a:spcPts val="0"/>
              </a:spcAft>
              <a:buFont typeface="Arial" pitchFamily="34" charset="0"/>
              <a:buAutoNum type="alphaLcParenR"/>
              <a:tabLst>
                <a:tab pos="190500" algn="l"/>
              </a:tabLst>
              <a:defRPr/>
            </a:pPr>
            <a:r>
              <a:rPr lang="it-IT" sz="2600" dirty="0" smtClean="0">
                <a:solidFill>
                  <a:srgbClr val="000000"/>
                </a:solidFill>
                <a:cs typeface="Times New Roman" pitchFamily="18" charset="0"/>
              </a:rPr>
              <a:t>il </a:t>
            </a:r>
            <a:r>
              <a:rPr lang="it-IT" sz="2600" u="sng" dirty="0" smtClean="0">
                <a:solidFill>
                  <a:srgbClr val="000000"/>
                </a:solidFill>
                <a:cs typeface="Times New Roman" pitchFamily="18" charset="0"/>
              </a:rPr>
              <a:t>disfavore del Legislatore verso l’impiego dello strumento societario</a:t>
            </a:r>
            <a:r>
              <a:rPr lang="it-IT" sz="2600" dirty="0" smtClean="0">
                <a:solidFill>
                  <a:srgbClr val="000000"/>
                </a:solidFill>
                <a:cs typeface="Times New Roman" pitchFamily="18" charset="0"/>
              </a:rPr>
              <a:t>, quale modello organizzativo della  PA per lo svolgimento di servizi e funzioni (es.: art. 3, commi 27 e segg. della legge 244/2007; art. 14, comma 32, del </a:t>
            </a:r>
            <a:r>
              <a:rPr lang="it-IT" sz="2600" dirty="0" err="1" smtClean="0">
                <a:solidFill>
                  <a:srgbClr val="000000"/>
                </a:solidFill>
                <a:cs typeface="Times New Roman" pitchFamily="18" charset="0"/>
              </a:rPr>
              <a:t>DL</a:t>
            </a:r>
            <a:r>
              <a:rPr lang="it-IT" sz="2600" dirty="0" smtClean="0">
                <a:solidFill>
                  <a:srgbClr val="000000"/>
                </a:solidFill>
                <a:cs typeface="Times New Roman" pitchFamily="18" charset="0"/>
              </a:rPr>
              <a:t> 78/2010, ecc.)</a:t>
            </a:r>
          </a:p>
          <a:p>
            <a:pPr marL="531813" indent="-341313" algn="just" defTabSz="1054100" eaLnBrk="1" fontAlgn="auto" hangingPunct="1">
              <a:spcAft>
                <a:spcPts val="0"/>
              </a:spcAft>
              <a:buFont typeface="Arial" pitchFamily="34" charset="0"/>
              <a:buAutoNum type="alphaLcParenR"/>
              <a:tabLst>
                <a:tab pos="190500" algn="l"/>
              </a:tabLst>
              <a:defRPr/>
            </a:pPr>
            <a:r>
              <a:rPr lang="it-IT" sz="2600" dirty="0" smtClean="0">
                <a:solidFill>
                  <a:srgbClr val="000000"/>
                </a:solidFill>
                <a:cs typeface="Times New Roman" pitchFamily="18" charset="0"/>
              </a:rPr>
              <a:t>la </a:t>
            </a:r>
            <a:r>
              <a:rPr lang="it-IT" sz="2600" u="sng" dirty="0" smtClean="0">
                <a:solidFill>
                  <a:srgbClr val="000000"/>
                </a:solidFill>
                <a:cs typeface="Times New Roman" pitchFamily="18" charset="0"/>
              </a:rPr>
              <a:t>tendenza a limitare e vincolare le società partecipate</a:t>
            </a:r>
            <a:r>
              <a:rPr lang="it-IT" sz="2600" dirty="0" smtClean="0">
                <a:solidFill>
                  <a:srgbClr val="000000"/>
                </a:solidFill>
                <a:cs typeface="Times New Roman" pitchFamily="18" charset="0"/>
              </a:rPr>
              <a:t>, mediante l’estensione e il rafforzamento dei controlli pubblici (</a:t>
            </a:r>
            <a:r>
              <a:rPr lang="it-IT" sz="2600" dirty="0" err="1" smtClean="0">
                <a:solidFill>
                  <a:srgbClr val="000000"/>
                </a:solidFill>
                <a:cs typeface="Times New Roman" pitchFamily="18" charset="0"/>
              </a:rPr>
              <a:t>DL</a:t>
            </a:r>
            <a:r>
              <a:rPr lang="it-IT" sz="2600" dirty="0" smtClean="0">
                <a:solidFill>
                  <a:srgbClr val="000000"/>
                </a:solidFill>
                <a:cs typeface="Times New Roman" pitchFamily="18" charset="0"/>
              </a:rPr>
              <a:t> 174/2012)</a:t>
            </a:r>
          </a:p>
          <a:p>
            <a:pPr marL="531813" indent="-341313" algn="just" defTabSz="1054100" eaLnBrk="1" fontAlgn="auto" hangingPunct="1">
              <a:spcAft>
                <a:spcPts val="0"/>
              </a:spcAft>
              <a:buFont typeface="Arial" pitchFamily="34" charset="0"/>
              <a:buAutoNum type="alphaLcParenR"/>
              <a:tabLst>
                <a:tab pos="190500" algn="l"/>
              </a:tabLst>
              <a:defRPr/>
            </a:pPr>
            <a:r>
              <a:rPr lang="it-IT" sz="2600" dirty="0" smtClean="0">
                <a:solidFill>
                  <a:srgbClr val="000000"/>
                </a:solidFill>
                <a:cs typeface="Times New Roman" pitchFamily="18" charset="0"/>
              </a:rPr>
              <a:t>una graduale maggiore </a:t>
            </a:r>
            <a:r>
              <a:rPr lang="it-IT" sz="2600" u="sng" dirty="0" smtClean="0">
                <a:solidFill>
                  <a:srgbClr val="000000"/>
                </a:solidFill>
                <a:cs typeface="Times New Roman" pitchFamily="18" charset="0"/>
              </a:rPr>
              <a:t>responsabilizzazione dell’Ente locale</a:t>
            </a:r>
            <a:r>
              <a:rPr lang="it-IT" sz="2600" dirty="0" smtClean="0">
                <a:solidFill>
                  <a:srgbClr val="000000"/>
                </a:solidFill>
                <a:cs typeface="Times New Roman" pitchFamily="18" charset="0"/>
              </a:rPr>
              <a:t>, nella veste giuridica di socio pubblico</a:t>
            </a:r>
          </a:p>
        </p:txBody>
      </p:sp>
      <p:sp>
        <p:nvSpPr>
          <p:cNvPr id="6" name="Segnaposto numero diapositiva 5"/>
          <p:cNvSpPr>
            <a:spLocks noGrp="1"/>
          </p:cNvSpPr>
          <p:nvPr>
            <p:ph type="sldNum" sz="quarter" idx="12"/>
          </p:nvPr>
        </p:nvSpPr>
        <p:spPr/>
        <p:txBody>
          <a:bodyPr/>
          <a:lstStyle/>
          <a:p>
            <a:pPr>
              <a:defRPr/>
            </a:pPr>
            <a:fld id="{9F13023C-CDE7-4599-B657-F764FE2783B8}" type="slidenum">
              <a:rPr lang="it-IT"/>
              <a:pPr>
                <a:defRPr/>
              </a:pPr>
              <a:t>9</a:t>
            </a:fld>
            <a:endParaRPr lang="it-IT"/>
          </a:p>
        </p:txBody>
      </p:sp>
      <p:sp>
        <p:nvSpPr>
          <p:cNvPr id="4" name="Segnaposto numero diapositiva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0F94987-EC34-47C9-80DB-18F6E0A5B2CC}" type="slidenum">
              <a:rPr lang="it-IT" sz="1200">
                <a:solidFill>
                  <a:schemeClr val="tx1">
                    <a:tint val="75000"/>
                  </a:schemeClr>
                </a:solidFill>
                <a:latin typeface="+mn-lt"/>
              </a:rPr>
              <a:pPr algn="r" fontAlgn="auto">
                <a:spcBef>
                  <a:spcPts val="0"/>
                </a:spcBef>
                <a:spcAft>
                  <a:spcPts val="0"/>
                </a:spcAft>
                <a:defRPr/>
              </a:pPr>
              <a:t>9</a:t>
            </a:fld>
            <a:endParaRPr lang="it-IT" sz="1200">
              <a:solidFill>
                <a:schemeClr val="tx1">
                  <a:tint val="75000"/>
                </a:schemeClr>
              </a:solidFill>
              <a:latin typeface="+mn-lt"/>
            </a:endParaRP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a:bodyPr>
          <a:lstStyle/>
          <a:p>
            <a:r>
              <a:rPr lang="it-IT" sz="2000" b="1" dirty="0" smtClean="0"/>
              <a:t>CDC, </a:t>
            </a:r>
            <a:r>
              <a:rPr lang="it-IT" sz="2000" b="1" dirty="0" err="1" smtClean="0"/>
              <a:t>SEZ</a:t>
            </a:r>
            <a:r>
              <a:rPr lang="it-IT" sz="2000" b="1" dirty="0" smtClean="0"/>
              <a:t>. CONTROLLO TOSCANA, DELIBERA N. 1/2015/PAR</a:t>
            </a:r>
            <a:endParaRPr lang="it-IT" sz="2000" b="1" dirty="0"/>
          </a:p>
        </p:txBody>
      </p:sp>
      <p:sp>
        <p:nvSpPr>
          <p:cNvPr id="3" name="Segnaposto contenuto 2"/>
          <p:cNvSpPr>
            <a:spLocks noGrp="1"/>
          </p:cNvSpPr>
          <p:nvPr>
            <p:ph idx="1"/>
          </p:nvPr>
        </p:nvSpPr>
        <p:spPr>
          <a:xfrm>
            <a:off x="457200" y="1124744"/>
            <a:ext cx="8229600" cy="4896544"/>
          </a:xfrm>
        </p:spPr>
        <p:txBody>
          <a:bodyPr anchor="ctr">
            <a:noAutofit/>
          </a:bodyPr>
          <a:lstStyle/>
          <a:p>
            <a:pPr marL="177800" indent="0" algn="just">
              <a:lnSpc>
                <a:spcPct val="80000"/>
              </a:lnSpc>
              <a:spcBef>
                <a:spcPts val="0"/>
              </a:spcBef>
              <a:spcAft>
                <a:spcPts val="1200"/>
              </a:spcAft>
              <a:buNone/>
            </a:pPr>
            <a:r>
              <a:rPr lang="it-IT" sz="2000" dirty="0" smtClean="0"/>
              <a:t>Un Comune chiede se il principio della riduzione dei costi ex art. 18, comma 2-bis del </a:t>
            </a:r>
            <a:r>
              <a:rPr lang="it-IT" sz="2000" dirty="0" err="1" smtClean="0"/>
              <a:t>DL</a:t>
            </a:r>
            <a:r>
              <a:rPr lang="it-IT" sz="2000" dirty="0" smtClean="0"/>
              <a:t> 112/2008 possa derogarsi nei seguenti casi:</a:t>
            </a:r>
          </a:p>
          <a:p>
            <a:pPr marL="450850" lvl="0" indent="-273050" algn="just">
              <a:lnSpc>
                <a:spcPct val="80000"/>
              </a:lnSpc>
              <a:spcBef>
                <a:spcPts val="0"/>
              </a:spcBef>
              <a:spcAft>
                <a:spcPts val="600"/>
              </a:spcAft>
              <a:buAutoNum type="alphaLcParenR"/>
            </a:pPr>
            <a:r>
              <a:rPr lang="it-IT" sz="2000" dirty="0" smtClean="0"/>
              <a:t>modifica del servizio di igiene ambientale (passaggio dalla raccolta stradale alla più onerosa raccolta domiciliare dei rifiuti)</a:t>
            </a:r>
          </a:p>
          <a:p>
            <a:pPr marL="450850" indent="-273050" algn="just">
              <a:lnSpc>
                <a:spcPct val="80000"/>
              </a:lnSpc>
              <a:spcBef>
                <a:spcPts val="0"/>
              </a:spcBef>
              <a:spcAft>
                <a:spcPts val="1800"/>
              </a:spcAft>
              <a:buFont typeface="Arial" pitchFamily="34" charset="0"/>
              <a:buAutoNum type="alphaLcParenR"/>
            </a:pPr>
            <a:r>
              <a:rPr lang="it-IT" sz="2000" dirty="0" smtClean="0"/>
              <a:t>ingresso nella compagine societaria di un nuovo Comune, con conseguente assunzione del personale a tempo indeterminato impiegato nel servizio di raccolta rifiuti presso il relativo territorio</a:t>
            </a:r>
          </a:p>
          <a:p>
            <a:pPr algn="ctr">
              <a:spcAft>
                <a:spcPts val="600"/>
              </a:spcAft>
              <a:buNone/>
            </a:pPr>
            <a:r>
              <a:rPr lang="it-IT" sz="2000" dirty="0" smtClean="0"/>
              <a:t>RISPOSTA (punto b)</a:t>
            </a:r>
          </a:p>
          <a:p>
            <a:pPr algn="just">
              <a:spcBef>
                <a:spcPts val="0"/>
              </a:spcBef>
              <a:spcAft>
                <a:spcPts val="600"/>
              </a:spcAft>
              <a:buFont typeface="Wingdings" pitchFamily="2" charset="2"/>
              <a:buChar char="Ø"/>
            </a:pPr>
            <a:r>
              <a:rPr lang="it-IT" sz="2000" dirty="0" smtClean="0"/>
              <a:t>Per quanto riguarda l’ampliamento della compagine societaria, </a:t>
            </a:r>
            <a:r>
              <a:rPr lang="it-IT" sz="2000" u="sng" dirty="0" smtClean="0"/>
              <a:t>“l’ingresso di un nuovo socio</a:t>
            </a:r>
            <a:r>
              <a:rPr lang="it-IT" sz="2000" dirty="0" smtClean="0"/>
              <a:t> in una società preesistente non integra, di per sé, gli estremi di una circostanza tale da giustificare l’aumento del personale in servizio nella società”</a:t>
            </a:r>
          </a:p>
        </p:txBody>
      </p:sp>
      <p:sp>
        <p:nvSpPr>
          <p:cNvPr id="6" name="Segnaposto numero diapositiva 5"/>
          <p:cNvSpPr>
            <a:spLocks noGrp="1"/>
          </p:cNvSpPr>
          <p:nvPr>
            <p:ph type="sldNum" sz="quarter" idx="12"/>
          </p:nvPr>
        </p:nvSpPr>
        <p:spPr/>
        <p:txBody>
          <a:bodyPr/>
          <a:lstStyle/>
          <a:p>
            <a:fld id="{B007B441-5312-499D-93C3-6E37886527FA}" type="slidenum">
              <a:rPr lang="it-IT" smtClean="0"/>
              <a:pPr/>
              <a:t>90</a:t>
            </a:fld>
            <a:endParaRPr lang="it-IT"/>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2000" b="1" dirty="0" smtClean="0"/>
              <a:t>CDC, </a:t>
            </a:r>
            <a:r>
              <a:rPr lang="it-IT" sz="2000" b="1" dirty="0" err="1" smtClean="0"/>
              <a:t>SEZ</a:t>
            </a:r>
            <a:r>
              <a:rPr lang="it-IT" sz="2000" b="1" dirty="0" smtClean="0"/>
              <a:t>. CONTROLLO TOSCANA, DELIBERA N. 1/2015/PAR</a:t>
            </a:r>
            <a:br>
              <a:rPr lang="it-IT" sz="2000" b="1" dirty="0" smtClean="0"/>
            </a:br>
            <a:r>
              <a:rPr lang="it-IT" sz="2000" b="1" dirty="0" smtClean="0"/>
              <a:t>(SEGUE)</a:t>
            </a:r>
            <a:endParaRPr lang="it-IT" sz="2000" dirty="0"/>
          </a:p>
        </p:txBody>
      </p:sp>
      <p:sp>
        <p:nvSpPr>
          <p:cNvPr id="3" name="Segnaposto contenuto 2"/>
          <p:cNvSpPr>
            <a:spLocks noGrp="1"/>
          </p:cNvSpPr>
          <p:nvPr>
            <p:ph idx="1"/>
          </p:nvPr>
        </p:nvSpPr>
        <p:spPr>
          <a:xfrm>
            <a:off x="457200" y="1124744"/>
            <a:ext cx="8229600" cy="5112568"/>
          </a:xfrm>
        </p:spPr>
        <p:txBody>
          <a:bodyPr anchor="ctr">
            <a:normAutofit/>
          </a:bodyPr>
          <a:lstStyle/>
          <a:p>
            <a:pPr marL="450850" lvl="0" indent="-273050" algn="ctr">
              <a:lnSpc>
                <a:spcPct val="80000"/>
              </a:lnSpc>
              <a:spcBef>
                <a:spcPts val="0"/>
              </a:spcBef>
              <a:spcAft>
                <a:spcPts val="1200"/>
              </a:spcAft>
              <a:buNone/>
            </a:pPr>
            <a:r>
              <a:rPr lang="it-IT" sz="2000" dirty="0" smtClean="0"/>
              <a:t> RISPOSTA  (punto a)</a:t>
            </a:r>
          </a:p>
          <a:p>
            <a:pPr algn="just">
              <a:lnSpc>
                <a:spcPct val="80000"/>
              </a:lnSpc>
              <a:spcBef>
                <a:spcPts val="0"/>
              </a:spcBef>
              <a:spcAft>
                <a:spcPts val="600"/>
              </a:spcAft>
              <a:buFont typeface="Wingdings" pitchFamily="2" charset="2"/>
              <a:buChar char="Ø"/>
            </a:pPr>
            <a:r>
              <a:rPr lang="it-IT" sz="2000" dirty="0" smtClean="0"/>
              <a:t>“La disposizione, nell'introdurre il principio di riduzione dei costi del personale, ne esplicita in via generale le modalità (…) ferma restando </a:t>
            </a:r>
            <a:r>
              <a:rPr lang="it-IT" sz="2000" u="sng" dirty="0" smtClean="0"/>
              <a:t>l'autonomia dell‘Ente</a:t>
            </a:r>
            <a:r>
              <a:rPr lang="it-IT" sz="2000" dirty="0" smtClean="0"/>
              <a:t> nel dettagliarle con proprio atto di indirizzo”</a:t>
            </a:r>
          </a:p>
          <a:p>
            <a:pPr algn="just">
              <a:lnSpc>
                <a:spcPct val="80000"/>
              </a:lnSpc>
              <a:spcBef>
                <a:spcPts val="0"/>
              </a:spcBef>
              <a:spcAft>
                <a:spcPts val="600"/>
              </a:spcAft>
              <a:buFont typeface="Wingdings" pitchFamily="2" charset="2"/>
              <a:buChar char="Ø"/>
            </a:pPr>
            <a:r>
              <a:rPr lang="it-IT" sz="2000" dirty="0" smtClean="0"/>
              <a:t>Vi è “la necessità, da un lato, di contenere gli oneri contrattuali (…) e, dall'altro lato, di porre un freno alle nuove assunzioni” </a:t>
            </a:r>
          </a:p>
          <a:p>
            <a:pPr algn="just">
              <a:lnSpc>
                <a:spcPct val="80000"/>
              </a:lnSpc>
              <a:spcBef>
                <a:spcPts val="0"/>
              </a:spcBef>
              <a:spcAft>
                <a:spcPts val="600"/>
              </a:spcAft>
              <a:buFont typeface="Wingdings" pitchFamily="2" charset="2"/>
              <a:buChar char="Ø"/>
            </a:pPr>
            <a:r>
              <a:rPr lang="it-IT" sz="2000" dirty="0" smtClean="0"/>
              <a:t>In ogni caso, la norma “prevede la facoltà per l‘Ente di prendere in considerazione anche il ‘settore di operatività' delle varie società, introducendo così un ulteriore criterio discrezionale (…)”</a:t>
            </a:r>
          </a:p>
          <a:p>
            <a:pPr algn="just">
              <a:lnSpc>
                <a:spcPct val="80000"/>
              </a:lnSpc>
              <a:spcBef>
                <a:spcPts val="0"/>
              </a:spcBef>
              <a:spcAft>
                <a:spcPts val="600"/>
              </a:spcAft>
              <a:buFont typeface="Wingdings" pitchFamily="2" charset="2"/>
              <a:buChar char="Ø"/>
            </a:pPr>
            <a:r>
              <a:rPr lang="it-IT" sz="2000" dirty="0" smtClean="0"/>
              <a:t>Se è vero che il principio guida che l‘Ente deve perseguire è quello della ‘riduzione dei costi del personale, attraverso il contenimento degli oneri contrattuali e delle assunzioni', nondimeno è necessario </a:t>
            </a:r>
            <a:r>
              <a:rPr lang="it-IT" sz="2000" u="sng" dirty="0" smtClean="0"/>
              <a:t>valutare anche l'ambito di operatività in cui le singole società esplicano la propria attività</a:t>
            </a:r>
            <a:r>
              <a:rPr lang="it-IT" sz="2000" dirty="0" smtClean="0"/>
              <a:t>, in modo da non compromettere il corretto svolgimento dei servizi ad esse affidati” </a:t>
            </a:r>
          </a:p>
          <a:p>
            <a:pPr algn="just">
              <a:lnSpc>
                <a:spcPct val="80000"/>
              </a:lnSpc>
              <a:spcBef>
                <a:spcPts val="0"/>
              </a:spcBef>
              <a:spcAft>
                <a:spcPts val="600"/>
              </a:spcAft>
              <a:buFont typeface="Wingdings" pitchFamily="2" charset="2"/>
              <a:buChar char="Ø"/>
            </a:pPr>
            <a:r>
              <a:rPr lang="it-IT" sz="2000" dirty="0" smtClean="0"/>
              <a:t>Pertanto, il Comune “ha </a:t>
            </a:r>
            <a:r>
              <a:rPr lang="it-IT" sz="2000" u="sng" dirty="0" smtClean="0"/>
              <a:t>il potere-dovere di contemperare l'esigenza di contenimento della spesa con l'erogazione di prestazioni comunque soddisfacenti per la collettività”</a:t>
            </a:r>
          </a:p>
        </p:txBody>
      </p:sp>
      <p:sp>
        <p:nvSpPr>
          <p:cNvPr id="6" name="Segnaposto numero diapositiva 5"/>
          <p:cNvSpPr>
            <a:spLocks noGrp="1"/>
          </p:cNvSpPr>
          <p:nvPr>
            <p:ph type="sldNum" sz="quarter" idx="12"/>
          </p:nvPr>
        </p:nvSpPr>
        <p:spPr/>
        <p:txBody>
          <a:bodyPr/>
          <a:lstStyle/>
          <a:p>
            <a:fld id="{B007B441-5312-499D-93C3-6E37886527FA}" type="slidenum">
              <a:rPr lang="it-IT" smtClean="0"/>
              <a:pPr/>
              <a:t>91</a:t>
            </a:fld>
            <a:endParaRPr lang="it-IT"/>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lstStyle/>
          <a:p>
            <a:endParaRPr lang="it-IT" dirty="0" smtClean="0"/>
          </a:p>
          <a:p>
            <a:endParaRPr lang="it-IT" dirty="0" smtClean="0"/>
          </a:p>
          <a:p>
            <a:pPr algn="ctr">
              <a:buNone/>
            </a:pPr>
            <a:endParaRPr lang="it-IT" dirty="0" smtClean="0"/>
          </a:p>
          <a:p>
            <a:pPr algn="ctr">
              <a:buNone/>
            </a:pPr>
            <a:r>
              <a:rPr lang="it-IT" sz="3600" b="1" i="1" dirty="0" smtClean="0"/>
              <a:t>grazie per la Vostra attenzione</a:t>
            </a:r>
            <a:endParaRPr lang="it-IT" sz="3600" b="1" i="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92</a:t>
            </a:fld>
            <a:endParaRPr lang="it-IT"/>
          </a:p>
        </p:txBody>
      </p:sp>
    </p:spTree>
  </p:cSld>
  <p:clrMapOvr>
    <a:masterClrMapping/>
  </p:clrMapOvr>
</p:sld>
</file>

<file path=ppt/theme/theme1.xml><?xml version="1.0" encoding="utf-8"?>
<a:theme xmlns:a="http://schemas.openxmlformats.org/drawingml/2006/main" name="Tema di Office">
  <a:themeElements>
    <a:clrScheme name="Personalizzato 1">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Personalizzato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2255</TotalTime>
  <Words>14826</Words>
  <Application>Microsoft Office PowerPoint</Application>
  <PresentationFormat>Presentazione su schermo (4:3)</PresentationFormat>
  <Paragraphs>741</Paragraphs>
  <Slides>92</Slides>
  <Notes>2</Notes>
  <HiddenSlides>0</HiddenSlides>
  <MMClips>0</MMClips>
  <ScaleCrop>false</ScaleCrop>
  <HeadingPairs>
    <vt:vector size="4" baseType="variant">
      <vt:variant>
        <vt:lpstr>Tema</vt:lpstr>
      </vt:variant>
      <vt:variant>
        <vt:i4>1</vt:i4>
      </vt:variant>
      <vt:variant>
        <vt:lpstr>Titoli diapositive</vt:lpstr>
      </vt:variant>
      <vt:variant>
        <vt:i4>92</vt:i4>
      </vt:variant>
    </vt:vector>
  </HeadingPairs>
  <TitlesOfParts>
    <vt:vector size="93" baseType="lpstr">
      <vt:lpstr>Tema di Office</vt:lpstr>
      <vt:lpstr>     COMUNE DI MOLFETTA  14 APRILE 2016  GIORNATA DI STUDIO  SUI SERVIZI PUBBLICI LOCALI   </vt:lpstr>
      <vt:lpstr>LA GESTIONE DEI  SERVIZI PUBBLICI LOCALI:   I NODI E LE CRITICITÀ DEL PROCESSO DI ESTERNALIZZAZIONE </vt:lpstr>
      <vt:lpstr>PER INIZIARE: PERCHÉ...</vt:lpstr>
      <vt:lpstr>I MODELLI ORGANIZZATIVI  PER LA GESTIONE DEI SERVIZI LOCALI</vt:lpstr>
      <vt:lpstr>ESTERNALIZZAZIONI IERI E OGGI: UN FENOMENO FUORI CONTROLLO</vt:lpstr>
      <vt:lpstr>I SERVIZI LOCALI SUL TERRITORIO: I NUMERI E LE GRANDEZZE IN GIOCO </vt:lpstr>
      <vt:lpstr>PERCHÉ TANTI ORGANISMI PARTECIPATI IN ITALIA? L’ESTERNALIZZAZIONE IL NODO DEI COSTI </vt:lpstr>
      <vt:lpstr>I MONITI DELLA CORTE DEI CONTI   </vt:lpstr>
      <vt:lpstr>IL LEGISLATORE FA RETROMARCIA:  NASCE IL DISFAVORE VERSO LE SOCIETÀ PUBBLICHE</vt:lpstr>
      <vt:lpstr>IL CAMBIO DI ROTTA: LE SOCIETÀ PUBBLICHE VENGONO INCLUSE NELLA PA</vt:lpstr>
      <vt:lpstr>LA DISCIPLINA SPECIALE DELLE SOCIETÀ PUBBLICHE </vt:lpstr>
      <vt:lpstr>I PRECEDENTI DEL PIANO DI RAZIONALIZZAZIONE: LA SVOLTA  NEI RAPPORTI TRA ENTI E PARTECIPATE (L 147/2013, ART. 1) </vt:lpstr>
      <vt:lpstr>LA PROMESSA DEL GOVERNO RENZI: “MUNICIPALIZZATE RIDOTTE DA 8000 A 1000  NEL PROSSIMO TRIENNIO” (CON RISPARMI DI 2/3 MILIARDI DI EURO)</vt:lpstr>
      <vt:lpstr>IL PIANO COTTARELLI  DEL 7 AGOSTO 2014 E IL RIORDINO DELLE PARTECIPATE </vt:lpstr>
      <vt:lpstr>IL PIANO COTTARELLI: LE AZIONI PROPOSTE</vt:lpstr>
      <vt:lpstr>IL PIANO COTTARELLI:  RIVEDERE IL PERIMETRO DELLE PARTECIPATE</vt:lpstr>
      <vt:lpstr>LA LEGGE DI STABILITÀ 2015 E I SERVIZI PUBBLICI LOCALI:  LE NOVITÀ DELL’ART. 1 DELLA LEGGE 190/2014</vt:lpstr>
      <vt:lpstr>IL PROCESSO DI RAZIONALIZZAZIONE DELLE PARTECIPATE:  LE RESPONSABILITÀ E LE INCOMBENZE DELL’ENTE SOCIO</vt:lpstr>
      <vt:lpstr>IL COMMA 611: IL PIANO OPERATIVO DI RAZIONALIZZAZIONE</vt:lpstr>
      <vt:lpstr>IL PERIMETRO DI APPLICAZIONE  DEL PIANO OPERATIVO DI RAZIONALIZZAZIONE</vt:lpstr>
      <vt:lpstr>IL PIANO OPERATIVO: I TEMPI E LE MODALITÀ (COMMI 612-614)</vt:lpstr>
      <vt:lpstr>L’ART. 3, COMMA 27 E SEGG. DELLA LEGGE 244/2007  (RIBADITO DALL’ART. 1, COMMA 611, DELLA L EGGE 190/2014)</vt:lpstr>
      <vt:lpstr>L’OBBLIGO DI RICOGNIZIONE SOCIETARIA: MODALITÀ ATTUATIVE E IMPLICAZIONI</vt:lpstr>
      <vt:lpstr>AVVERTENZE PER LA RICOGNIZIONE DELLE PARTECIPATE (1)</vt:lpstr>
      <vt:lpstr>AVVERTENZE PER LA RICOGNIZIONE DELLE PARTECIPATE (2)</vt:lpstr>
      <vt:lpstr>Diapositiva 26</vt:lpstr>
      <vt:lpstr>LA RATIO LEGIS DEL NUOVO INTERVENTO</vt:lpstr>
      <vt:lpstr>LE PAROLE CHIAVE DEL NUOVO TU  SULLE PARTECIPATE: 1/IL CONTROLLO SOCIETARIO EX ART. 2359 C.C.</vt:lpstr>
      <vt:lpstr>LE PAROLE CHIAVE DEL NUOVO TU: 2/ AFFIDAMENTI IN HOUSE E CONTROLLO ANALOGO</vt:lpstr>
      <vt:lpstr>IL CONTROLLO ANALOGO: GLI ELEMENTI INDICATORI </vt:lpstr>
      <vt:lpstr>LE AVVERTENZE PER GLI AFFIDAMENTI IN HOUSE </vt:lpstr>
      <vt:lpstr>AFFIDAMENTI IN HOUSE: LE NOVITÀ IN ARRIVO</vt:lpstr>
      <vt:lpstr>GLI OBBLIGHI  DI CONTROLLO: I PRINCIPI GENERALI</vt:lpstr>
      <vt:lpstr>Diapositiva 34</vt:lpstr>
      <vt:lpstr>LA REVISIONE STRAORDINARIA  DELLE PARTECIPAZIONI (ART. 25 del TU)</vt:lpstr>
      <vt:lpstr>1/LA RAZIONALIZZAZIONE DELLE PARTECIPATE  ENTRA A REGIME (ART. 20 del TU)</vt:lpstr>
      <vt:lpstr>2/LA RAZIONALIZZAZIONE DELLE PARTECIPATE  ENTRA A REGIME (ART. 20 del TU)</vt:lpstr>
      <vt:lpstr>COME PROCEDERE CON L’ISTRUTTORIA DEL PIANO:  LE FASI DI LAVORO E LA METODOLOGIA</vt:lpstr>
      <vt:lpstr>IL PIANO DI RAZIONALIZZAZIONE: I CONTENUTI IN SINTESI</vt:lpstr>
      <vt:lpstr>IL PIANO DI RAZIONALIZZAZIONE:  MACRO-OBIETTIVI E CRITERI DI AZIONE</vt:lpstr>
      <vt:lpstr>LA REDAZIONE E I CONTENUTI DEL PIANO:  COME PROCEDERE</vt:lpstr>
      <vt:lpstr>MANTENERE O ELIMINARE LA PARTECIPAZIONE? LE VERIFICHE DA ESEGUIRE</vt:lpstr>
      <vt:lpstr>IL MANTENIMENTO DELLA PARTECIPAZIONE E GLI INDICATORI DELLA SANA GESTIONE</vt:lpstr>
      <vt:lpstr>LA MESSA IN LIQUIDAZIONE DELLA SOCIETÀ: LE POSSIBILI CAUSE</vt:lpstr>
      <vt:lpstr>LO SFALCIO DELLE PARTECIPATE CON FATTURATO  INFERIORE A UN MILIONE DI EURO: SCENARIO N.1</vt:lpstr>
      <vt:lpstr>I PROCESSI DI AGGREGAZIONE SUL TERRITORIO E  IL “CONTROLLO ANALOGO” CONGIUNTO</vt:lpstr>
      <vt:lpstr>2/LO SFALCIO DELLE PARTECIPATE CON FATTURATO  INFERIORE A UN MILIONE DI EURO: SCENARIO N.2</vt:lpstr>
      <vt:lpstr>LE FINALITÀ DELL’ENTE E LE PARTECIPAZIONI CONSENTITE -  L’ONERE DI MOTIVAZIONE ANALITICA (ARTT. 3, 4 e 5 del TU)</vt:lpstr>
      <vt:lpstr>LE PROCEDURE DI AUTORIZZAZIONE  PER L’ASSUNZIONE E LA GESTIONE DI PARTECIPAZIONI</vt:lpstr>
      <vt:lpstr>GLI ORGANI DELL’ENTE LOCALE: LE COMPETENZE NELLA MACROSTRUTTURA </vt:lpstr>
      <vt:lpstr>IL REBUS DELLE COMPETENZE</vt:lpstr>
      <vt:lpstr>LE REGOLE DEL GIOCO  PER LA VENDITA DELLE PARTECIPAZIONI (art. 10 del TU)</vt:lpstr>
      <vt:lpstr>LE DISMISSIONI SOCIETARIE E LA GARA PUBBLICA: GLI ORIENTAMENTI DELLA GIURISPRUDENZA</vt:lpstr>
      <vt:lpstr>IL DIVIETO DI RINEGOZIAZIONE DELLE CONDIZIONI CONTRATTUALI</vt:lpstr>
      <vt:lpstr>Diapositiva 55</vt:lpstr>
      <vt:lpstr>1/LE REGOLE DELLA GOVERNANCE SOCIETARIA (art. 11 del TU)</vt:lpstr>
      <vt:lpstr>2/LE REGOLE DELLA GOVERNANCE SOCIETARIA (art. 11 del TU)</vt:lpstr>
      <vt:lpstr>ORGANIZZAZIONE E GESTIONE DELLE SOCIETÀ A CONTROLLO PUBBLICO (ART. 6 del TU)</vt:lpstr>
      <vt:lpstr>LA GESTIONE DEL PERSONALE (ARTICOLI 19 E 26 del Tu)</vt:lpstr>
      <vt:lpstr>RISCHIO AZIENDALE, CONTROLLI E RIMEDI CORRETTIVI</vt:lpstr>
      <vt:lpstr>Diapositiva 61</vt:lpstr>
      <vt:lpstr>LE SOCIETÀ PARTECIPATE E LA CRISI D’IMPRESA</vt:lpstr>
      <vt:lpstr>L’AZIONE DI RESPONSABILITÀ E IL DANNO ERARIALE</vt:lpstr>
      <vt:lpstr>LA RESPONSABILITÀ DEL SOCIO PER ATTIVITÀ DI DIREZIONE E COORDINAMENTO – L’ABUSO DI POSIZIONE DOMINANTE</vt:lpstr>
      <vt:lpstr>L’ART.1 DELLA LEGGE DI STABILITÀ 2014 (L 147/2013)  E GLI ORGANISMI PARTECIPATI IN PERDITA </vt:lpstr>
      <vt:lpstr>IL RIPIANO DELLE PERDITE DA PARTE DEL SOCIO PUBBLICO:  AVVERTENZE E DIVIETI</vt:lpstr>
      <vt:lpstr>L’ART. 6, COMMA 19, DEL DL 78/2010 E L’ART. 2447 c.c.: RICAPITALIZZAZIONE SOLO CON MOTIVAZIONE “ACCURATA”</vt:lpstr>
      <vt:lpstr>PRIMA DI INTERVENIRE, L’ENTE SOCIO DEVE ANALIZZARE LE PERDITE</vt:lpstr>
      <vt:lpstr>IL SOCIO PUBBLICO E GLI INTERVENTI DI RIPIANO:  COME PROCEDERE</vt:lpstr>
      <vt:lpstr>Diapositiva 70</vt:lpstr>
      <vt:lpstr>GARA A DOPPIO OGGETTO  PER LA SOCIETÀ PUBBLICO-PRIVATA (art. 17 del TU) </vt:lpstr>
      <vt:lpstr>LE REGOLE PER LA SOCIETÀ MISTA  (art. 17 del TU) </vt:lpstr>
      <vt:lpstr>Diapositiva 73</vt:lpstr>
      <vt:lpstr>LE SOCIETÀ PUBBLICHE E LA PA</vt:lpstr>
      <vt:lpstr>IL DL 174/2012 E LE SOCIETÀ PUBBLICHE</vt:lpstr>
      <vt:lpstr>LA TIPOLOGIA DEI CONTROLLI INTERNI  (Art. 147 TUEL)</vt:lpstr>
      <vt:lpstr>I CONTROLLI SULLE PARTECIPATE NON QUOTATE (ART. 147-quater  DEL TUEL)</vt:lpstr>
      <vt:lpstr> ART. 147-quater  TUEL </vt:lpstr>
      <vt:lpstr>ART. 147 QUATER:  IL MECCANISMO “OBIETTIVI – RISULTATI” </vt:lpstr>
      <vt:lpstr>IL CONTROLLO ESTERNO DELLA CORTE DEI CONTI  (ART. 148 TUEL)</vt:lpstr>
      <vt:lpstr>Diapositiva 81</vt:lpstr>
      <vt:lpstr>I VINCOLI PER LE ASSUNZIONI:  L’EVOLUZIONE NORMATIVA</vt:lpstr>
      <vt:lpstr>I VINCOLI PER LE SOCIETÀ IN HOUSE</vt:lpstr>
      <vt:lpstr>IL REGIME DIFFERENZIATO  PER LE ASSUNZIONI DEL PERSONALE </vt:lpstr>
      <vt:lpstr>ART. 18, COMMA 2-BIS DEL DL 112/2008 (PRIMA E DOPO IL DL 66/2014 E IL DL 90/2014)</vt:lpstr>
      <vt:lpstr>ART. 18, COMMA 2-BIS DEL DL 112/2008 (PRIMA E DOPO IL DL 66/2014 E IL DL 90/2014)</vt:lpstr>
      <vt:lpstr> LA NOVELLA DELL’ART. 18, COMMA 2-BIS: SINTESI DEI CONTENUTI </vt:lpstr>
      <vt:lpstr>CDC, SEZ. CONTROLLO LIGURIA, DELIBERA N. 55/2014/PAR</vt:lpstr>
      <vt:lpstr>CDC, SEZ. CONTROLLO PUGLIA, DELIBERA N. 1/2015/PAR</vt:lpstr>
      <vt:lpstr>CDC, SEZ. CONTROLLO TOSCANA, DELIBERA N. 1/2015/PAR</vt:lpstr>
      <vt:lpstr>CDC, SEZ. CONTROLLO TOSCANA, DELIBERA N. 1/2015/PAR (SEGUE)</vt:lpstr>
      <vt:lpstr>Diapositiva 92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Comune di Verona</dc:creator>
  <cp:lastModifiedBy>Comune di Verona</cp:lastModifiedBy>
  <cp:revision>278</cp:revision>
  <dcterms:created xsi:type="dcterms:W3CDTF">2016-02-01T09:26:37Z</dcterms:created>
  <dcterms:modified xsi:type="dcterms:W3CDTF">2016-04-13T08:55:28Z</dcterms:modified>
</cp:coreProperties>
</file>